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41"/>
  </p:notesMasterIdLst>
  <p:sldIdLst>
    <p:sldId id="282" r:id="rId2"/>
    <p:sldId id="283" r:id="rId3"/>
    <p:sldId id="284" r:id="rId4"/>
    <p:sldId id="285" r:id="rId5"/>
    <p:sldId id="286" r:id="rId6"/>
    <p:sldId id="287" r:id="rId7"/>
    <p:sldId id="288" r:id="rId8"/>
    <p:sldId id="289" r:id="rId9"/>
    <p:sldId id="290" r:id="rId10"/>
    <p:sldId id="291" r:id="rId11"/>
    <p:sldId id="292" r:id="rId12"/>
    <p:sldId id="256" r:id="rId13"/>
    <p:sldId id="257" r:id="rId14"/>
    <p:sldId id="259" r:id="rId15"/>
    <p:sldId id="258" r:id="rId16"/>
    <p:sldId id="273" r:id="rId17"/>
    <p:sldId id="260" r:id="rId18"/>
    <p:sldId id="261" r:id="rId19"/>
    <p:sldId id="263" r:id="rId20"/>
    <p:sldId id="262" r:id="rId21"/>
    <p:sldId id="264" r:id="rId22"/>
    <p:sldId id="265" r:id="rId23"/>
    <p:sldId id="296" r:id="rId24"/>
    <p:sldId id="277" r:id="rId25"/>
    <p:sldId id="280" r:id="rId26"/>
    <p:sldId id="281" r:id="rId27"/>
    <p:sldId id="278" r:id="rId28"/>
    <p:sldId id="294" r:id="rId29"/>
    <p:sldId id="274" r:id="rId30"/>
    <p:sldId id="293" r:id="rId31"/>
    <p:sldId id="275" r:id="rId32"/>
    <p:sldId id="276" r:id="rId33"/>
    <p:sldId id="266" r:id="rId34"/>
    <p:sldId id="267" r:id="rId35"/>
    <p:sldId id="268" r:id="rId36"/>
    <p:sldId id="269" r:id="rId37"/>
    <p:sldId id="271" r:id="rId38"/>
    <p:sldId id="270" r:id="rId39"/>
    <p:sldId id="272"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24" autoAdjust="0"/>
    <p:restoredTop sz="81646" autoAdjust="0"/>
  </p:normalViewPr>
  <p:slideViewPr>
    <p:cSldViewPr>
      <p:cViewPr varScale="1">
        <p:scale>
          <a:sx n="59" d="100"/>
          <a:sy n="59" d="100"/>
        </p:scale>
        <p:origin x="2088"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0CB99E7-8651-C044-AD53-08262271E56A}" type="datetimeFigureOut">
              <a:rPr lang="en-US"/>
              <a:pPr>
                <a:defRPr/>
              </a:pPr>
              <a:t>1/15/18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E6A5CAD-AF7F-6940-959A-F888AEFEC03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AFC9AE-C394-AD4C-BD53-F14576EF4329}" type="slidenum">
              <a:rPr lang="en-US" altLang="en-US"/>
              <a:pPr eaLnBrk="1" hangingPunct="1"/>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2714B2-0B8E-3D46-85BA-EE2D467173DB}" type="slidenum">
              <a:rPr lang="en-US" altLang="en-US"/>
              <a:pPr eaLnBrk="1" hangingPunct="1"/>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A79D62-55D0-9A48-8FEC-2C2B854647D5}" type="slidenum">
              <a:rPr lang="en-US" altLang="en-US"/>
              <a:pPr eaLnBrk="1" hangingPunct="1"/>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67D188-AE72-FF4E-97A7-6939BC160765}" type="slidenum">
              <a:rPr lang="en-US" altLang="en-US"/>
              <a:pPr eaLnBrk="1" hangingPunct="1"/>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D49A48-3278-F249-B4C9-B0C8D71704E4}" type="slidenum">
              <a:rPr lang="en-US" altLang="en-US"/>
              <a:pPr eaLnBrk="1" hangingPunct="1"/>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843C74-9666-774A-90E8-442C80C3ED15}" type="slidenum">
              <a:rPr lang="en-US" altLang="en-US"/>
              <a:pPr eaLnBrk="1" hangingPunct="1"/>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A6C70A-90DE-8443-AFFF-730A7DFAD133}" type="slidenum">
              <a:rPr lang="en-US" altLang="en-US"/>
              <a:pPr eaLnBrk="1" hangingPunct="1"/>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552F86-D00A-0540-9CAC-CCAD8E93DEA8}" type="slidenum">
              <a:rPr lang="en-US" altLang="en-US"/>
              <a:pPr eaLnBrk="1" hangingPunct="1"/>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169012-F7FB-784B-80CA-9EC97B3E85A3}" type="slidenum">
              <a:rPr lang="en-US" altLang="en-US"/>
              <a:pPr eaLnBrk="1" hangingPunct="1"/>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493BE52-3F68-7D40-8854-F6BEE209D562}" type="slidenum">
              <a:rPr lang="en-US" altLang="en-US"/>
              <a:pPr eaLnBrk="1" hangingPunct="1"/>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117370-0F90-C74F-B6D6-9A3F1808C74D}" type="slidenum">
              <a:rPr lang="en-US" altLang="en-US"/>
              <a:pPr eaLnBrk="1" hangingPunct="1"/>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DC5FD7D-32D0-364B-AD44-B4E5AA5D005F}" type="slidenum">
              <a:rPr lang="en-US" altLang="en-US"/>
              <a:pPr eaLnBrk="1" hangingPunct="1"/>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E8C4182-A88B-FE42-B732-8BE3A4645874}" type="slidenum">
              <a:rPr lang="en-US" altLang="en-US"/>
              <a:pPr eaLnBrk="1" hangingPunct="1"/>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DDAC3F-9C14-DA40-9BBB-DFBFA4E57D55}" type="slidenum">
              <a:rPr lang="en-US" altLang="en-US"/>
              <a:pPr eaLnBrk="1" hangingPunct="1"/>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F721AED-7C08-0045-BE37-9DD55212FD67}" type="slidenum">
              <a:rPr lang="en-US" altLang="en-US"/>
              <a:pPr eaLnBrk="1" hangingPunct="1"/>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Kenneth Van Deusen, author of Moses Lard, pages 77ff tells that story of how in 1853, young Moses Lard, just a few years out of Bethany College was preaching a meeting at Richfield, Missouri. As he arrived, while hitching up his horse, an old slave man came and asked to speak to him. He told him that he was a member of the church over in Stanley about 15 miles away. He had been baptized by Brother Warriner, a dear old preacher friend of Lard. Warriner had died a few years previous and the church in Stanley had fallen into disarray. Then he told him that he had heard Lard was preaching there, and had told his master that he needed to hear him. So, early that morning, he and his 16 year old Master, Thomas road the 15 miles to hear Lard. Lard was so moved by the evangelistic heart of Dick, that he intended to preach primarily to Thomas. At the invitation, Thomas responded. Dick was so moved with excitement, he could neither sit nor stand. He wanted to yell but saw it was inappropriate, so he clapped his hands together, and was filled with thanks. Thomas was baptized that evening.</a:t>
            </a:r>
          </a:p>
          <a:p>
            <a:pPr eaLnBrk="1" hangingPunct="1">
              <a:spcBef>
                <a:spcPct val="0"/>
              </a:spcBef>
            </a:pPr>
            <a:endParaRPr lang="en-US" altLang="en-US"/>
          </a:p>
          <a:p>
            <a:pPr eaLnBrk="1" hangingPunct="1">
              <a:spcBef>
                <a:spcPct val="0"/>
              </a:spcBef>
            </a:pPr>
            <a:r>
              <a:rPr lang="en-US" altLang="en-US"/>
              <a:t>Two weeks later, while travelling through Stanley, Lard looked in on Thomas and his slave old Dick. Dick told him that since his conversion that denominations had been preaching against Campbellism. He said he’d been praying that if Brother Lard could just come and preach one sermon, it would certainly shut them all up. So, he begged Lard to stay and preach. Lard said he had an appointment, but would be back through in a couple weeks. In the meantime, Dick was told to make a clearing in a grove, and level off a stump, upon which he could stand. Since all the church buildings were locked to Lard, he preached to a large group on a Wednesday morning in the grove. He preached for 2 ½ hours, resulting in 4 men being baptized. He resolved to preach again the second day with more results, and a third and fourth, with still more results. Before it was over 40 people had been baptized, and the church at South Point was started. The church later grew to over 300. Lard never forgot the evangelism of a slave which brought the gospel to white men in a small community in northern Missouri.</a:t>
            </a:r>
          </a:p>
          <a:p>
            <a:pPr eaLnBrk="1" hangingPunct="1">
              <a:spcBef>
                <a:spcPct val="0"/>
              </a:spcBef>
            </a:pPr>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3795A3-A7F7-D342-B56B-F3DA24EF91CA}" type="slidenum">
              <a:rPr lang="en-US" altLang="en-US"/>
              <a:pPr eaLnBrk="1" hangingPunct="1"/>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315513-3FC8-F149-8440-33D6A5BB0D1F}" type="slidenum">
              <a:rPr lang="en-US" altLang="en-US"/>
              <a:pPr eaLnBrk="1" hangingPunct="1"/>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1DC462-4845-2A44-A40F-3CEF125741B6}" type="slidenum">
              <a:rPr lang="en-US" altLang="en-US"/>
              <a:pPr eaLnBrk="1" hangingPunct="1"/>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790DE9-1991-4E4D-BEBF-9C8A519BC51F}" type="slidenum">
              <a:rPr lang="en-US" altLang="en-US"/>
              <a:pPr eaLnBrk="1" hangingPunct="1"/>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ABFD39-391F-7F4B-A136-A091C0F323B2}" type="slidenum">
              <a:rPr lang="en-US" altLang="en-US"/>
              <a:pPr eaLnBrk="1" hangingPunct="1"/>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22B56D2-9028-5D4C-B530-D8F4F4EB0407}" type="slidenum">
              <a:rPr lang="en-US" altLang="en-US"/>
              <a:pPr eaLnBrk="1" hangingPunct="1"/>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B0690F-0959-4245-8644-4AFD52BB4FD3}" type="slidenum">
              <a:rPr lang="en-US" altLang="en-US"/>
              <a:pPr eaLnBrk="1" hangingPunct="1"/>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779DB4-2704-EF4B-8054-E27B17BFEE76}" type="slidenum">
              <a:rPr lang="en-US" altLang="en-US"/>
              <a:pPr eaLnBrk="1" hangingPunct="1"/>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9D188A-F750-0148-83CA-ED5232EA27C8}" type="slidenum">
              <a:rPr lang="en-US" altLang="en-US"/>
              <a:pPr eaLnBrk="1" hangingPunct="1"/>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E7936D3-C3ED-1F45-9829-5C7589E2D6C8}" type="slidenum">
              <a:rPr lang="en-US" altLang="en-US"/>
              <a:pPr eaLnBrk="1" hangingPunct="1"/>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B4AD09-3E40-0540-9A11-B8D8B21E2CD6}" type="slidenum">
              <a:rPr lang="en-US" altLang="en-US"/>
              <a:pPr eaLnBrk="1" hangingPunct="1"/>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6B9BDF-1667-C447-B45A-06D4C4CA327A}" type="slidenum">
              <a:rPr lang="en-US" altLang="en-US"/>
              <a:pPr eaLnBrk="1" hangingPunct="1"/>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BE1F31-9611-4747-990A-6F2EE06AD4D1}" type="slidenum">
              <a:rPr lang="en-US" altLang="en-US"/>
              <a:pPr eaLnBrk="1" hangingPunct="1"/>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25533E-673C-AD4E-AA41-1154DEFCFE7D}" type="slidenum">
              <a:rPr lang="en-US" altLang="en-US"/>
              <a:pPr eaLnBrk="1" hangingPunct="1"/>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06A726D-B5EA-B24D-B1BE-3C2F99100CD2}" type="slidenum">
              <a:rPr lang="en-US" altLang="en-US"/>
              <a:pPr eaLnBrk="1" hangingPunct="1"/>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6666F3-0924-8845-B267-55EC586E44BC}" type="slidenum">
              <a:rPr lang="en-US" altLang="en-US"/>
              <a:pPr eaLnBrk="1" hangingPunct="1"/>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95A40D-B793-8B47-80C1-6AB81493BDF3}" type="slidenum">
              <a:rPr lang="en-US" altLang="en-US"/>
              <a:pPr eaLnBrk="1" hangingPunct="1"/>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442133-4697-C54C-B7F8-E804A006FB77}" type="slidenum">
              <a:rPr lang="en-US" altLang="en-US"/>
              <a:pPr eaLnBrk="1" hangingPunct="1"/>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D8E67E-12FC-9845-9007-E604A1642D1B}" type="slidenum">
              <a:rPr lang="en-US" altLang="en-US"/>
              <a:pPr eaLnBrk="1" hangingPunct="1"/>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6E0ADA8-96BD-A749-A057-945C8BE3A906}" type="slidenum">
              <a:rPr lang="en-US" altLang="en-US"/>
              <a:pPr eaLnBrk="1" hangingPunct="1"/>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EC2932-D5B2-F245-9DCF-701863378123}" type="slidenum">
              <a:rPr lang="en-US" altLang="en-US"/>
              <a:pPr eaLnBrk="1" hangingPunct="1"/>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447A8F-4C79-9348-8A6D-A29DA877A37B}" type="slidenum">
              <a:rPr lang="en-US" altLang="en-US"/>
              <a:pPr eaLnBrk="1" hangingPunct="1"/>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B12A11-4A00-244B-9437-D435C94FD151}" type="slidenum">
              <a:rPr lang="en-US" altLang="en-US"/>
              <a:pPr eaLnBrk="1" hangingPunct="1"/>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F676091-F6A7-8849-B4CE-1F34633AD636}" type="slidenum">
              <a:rPr lang="en-US" altLang="en-US"/>
              <a:pPr eaLnBrk="1" hangingPunct="1"/>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114038C-1A8C-7A43-993F-3BA0A754070F}" type="slidenum">
              <a:rPr lang="en-US" altLang="en-US"/>
              <a:pPr/>
              <a:t>‹#›</a:t>
            </a:fld>
            <a:endParaRPr lang="en-US" altLang="en-US"/>
          </a:p>
        </p:txBody>
      </p:sp>
    </p:spTree>
    <p:extLst>
      <p:ext uri="{BB962C8B-B14F-4D97-AF65-F5344CB8AC3E}">
        <p14:creationId xmlns:p14="http://schemas.microsoft.com/office/powerpoint/2010/main" val="736731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C5DEE78-94F8-1840-A453-5C1DBBE01AAC}" type="slidenum">
              <a:rPr lang="en-US" altLang="en-US"/>
              <a:pPr/>
              <a:t>‹#›</a:t>
            </a:fld>
            <a:endParaRPr lang="en-US" altLang="en-US"/>
          </a:p>
        </p:txBody>
      </p:sp>
    </p:spTree>
    <p:extLst>
      <p:ext uri="{BB962C8B-B14F-4D97-AF65-F5344CB8AC3E}">
        <p14:creationId xmlns:p14="http://schemas.microsoft.com/office/powerpoint/2010/main" val="1340408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281A53-CC64-6943-A670-A237648E5A08}" type="slidenum">
              <a:rPr lang="en-US" altLang="en-US"/>
              <a:pPr/>
              <a:t>‹#›</a:t>
            </a:fld>
            <a:endParaRPr lang="en-US" altLang="en-US"/>
          </a:p>
        </p:txBody>
      </p:sp>
    </p:spTree>
    <p:extLst>
      <p:ext uri="{BB962C8B-B14F-4D97-AF65-F5344CB8AC3E}">
        <p14:creationId xmlns:p14="http://schemas.microsoft.com/office/powerpoint/2010/main" val="1141227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E2CF2E2-1F2C-3E48-87CD-A94D585598F8}" type="slidenum">
              <a:rPr lang="en-US" altLang="en-US"/>
              <a:pPr/>
              <a:t>‹#›</a:t>
            </a:fld>
            <a:endParaRPr lang="en-US" altLang="en-US"/>
          </a:p>
        </p:txBody>
      </p:sp>
    </p:spTree>
    <p:extLst>
      <p:ext uri="{BB962C8B-B14F-4D97-AF65-F5344CB8AC3E}">
        <p14:creationId xmlns:p14="http://schemas.microsoft.com/office/powerpoint/2010/main" val="1436897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A3AFA73-531E-8C41-B238-DA45C55796FE}" type="slidenum">
              <a:rPr lang="en-US" altLang="en-US"/>
              <a:pPr/>
              <a:t>‹#›</a:t>
            </a:fld>
            <a:endParaRPr lang="en-US" altLang="en-US"/>
          </a:p>
        </p:txBody>
      </p:sp>
    </p:spTree>
    <p:extLst>
      <p:ext uri="{BB962C8B-B14F-4D97-AF65-F5344CB8AC3E}">
        <p14:creationId xmlns:p14="http://schemas.microsoft.com/office/powerpoint/2010/main" val="1482520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950A57-DA29-E946-8AE5-A2845863FBF3}" type="slidenum">
              <a:rPr lang="en-US" altLang="en-US"/>
              <a:pPr/>
              <a:t>‹#›</a:t>
            </a:fld>
            <a:endParaRPr lang="en-US" altLang="en-US"/>
          </a:p>
        </p:txBody>
      </p:sp>
    </p:spTree>
    <p:extLst>
      <p:ext uri="{BB962C8B-B14F-4D97-AF65-F5344CB8AC3E}">
        <p14:creationId xmlns:p14="http://schemas.microsoft.com/office/powerpoint/2010/main" val="199813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2B39CA3-2F30-A84C-834C-253DDB5F5732}" type="slidenum">
              <a:rPr lang="en-US" altLang="en-US"/>
              <a:pPr/>
              <a:t>‹#›</a:t>
            </a:fld>
            <a:endParaRPr lang="en-US" altLang="en-US"/>
          </a:p>
        </p:txBody>
      </p:sp>
    </p:spTree>
    <p:extLst>
      <p:ext uri="{BB962C8B-B14F-4D97-AF65-F5344CB8AC3E}">
        <p14:creationId xmlns:p14="http://schemas.microsoft.com/office/powerpoint/2010/main" val="34735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586E65D-8F52-D64E-8DD8-11971584C848}" type="slidenum">
              <a:rPr lang="en-US" altLang="en-US"/>
              <a:pPr/>
              <a:t>‹#›</a:t>
            </a:fld>
            <a:endParaRPr lang="en-US" altLang="en-US"/>
          </a:p>
        </p:txBody>
      </p:sp>
    </p:spTree>
    <p:extLst>
      <p:ext uri="{BB962C8B-B14F-4D97-AF65-F5344CB8AC3E}">
        <p14:creationId xmlns:p14="http://schemas.microsoft.com/office/powerpoint/2010/main" val="1127772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DC52FA9-BEE9-2D44-AD9C-5F81B2503A78}" type="slidenum">
              <a:rPr lang="en-US" altLang="en-US"/>
              <a:pPr/>
              <a:t>‹#›</a:t>
            </a:fld>
            <a:endParaRPr lang="en-US" altLang="en-US"/>
          </a:p>
        </p:txBody>
      </p:sp>
    </p:spTree>
    <p:extLst>
      <p:ext uri="{BB962C8B-B14F-4D97-AF65-F5344CB8AC3E}">
        <p14:creationId xmlns:p14="http://schemas.microsoft.com/office/powerpoint/2010/main" val="78462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A683CE-442A-6F4B-B01F-C7ADFCB3B5D9}" type="slidenum">
              <a:rPr lang="en-US" altLang="en-US"/>
              <a:pPr/>
              <a:t>‹#›</a:t>
            </a:fld>
            <a:endParaRPr lang="en-US" altLang="en-US"/>
          </a:p>
        </p:txBody>
      </p:sp>
    </p:spTree>
    <p:extLst>
      <p:ext uri="{BB962C8B-B14F-4D97-AF65-F5344CB8AC3E}">
        <p14:creationId xmlns:p14="http://schemas.microsoft.com/office/powerpoint/2010/main" val="1724834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03946C4-22BD-9F4C-9555-4C1471BDCB13}" type="slidenum">
              <a:rPr lang="en-US" altLang="en-US"/>
              <a:pPr/>
              <a:t>‹#›</a:t>
            </a:fld>
            <a:endParaRPr lang="en-US" altLang="en-US"/>
          </a:p>
        </p:txBody>
      </p:sp>
    </p:spTree>
    <p:extLst>
      <p:ext uri="{BB962C8B-B14F-4D97-AF65-F5344CB8AC3E}">
        <p14:creationId xmlns:p14="http://schemas.microsoft.com/office/powerpoint/2010/main" val="40654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8F55F86-7F4D-D743-A70D-B3DAAFD3B945}" type="slidenum">
              <a:rPr lang="en-US" altLang="en-US"/>
              <a:pPr/>
              <a:t>‹#›</a:t>
            </a:fld>
            <a:endParaRPr lang="en-US" altLang="en-US"/>
          </a:p>
        </p:txBody>
      </p:sp>
    </p:spTree>
    <p:extLst>
      <p:ext uri="{BB962C8B-B14F-4D97-AF65-F5344CB8AC3E}">
        <p14:creationId xmlns:p14="http://schemas.microsoft.com/office/powerpoint/2010/main" val="1701796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6C8B355-EB0E-164C-82D7-B785735DCEBA}" type="slidenum">
              <a:rPr lang="en-US" altLang="en-US"/>
              <a:pPr/>
              <a:t>‹#›</a:t>
            </a:fld>
            <a:endParaRPr lang="en-US" altLang="en-US"/>
          </a:p>
        </p:txBody>
      </p:sp>
    </p:spTree>
    <p:extLst>
      <p:ext uri="{BB962C8B-B14F-4D97-AF65-F5344CB8AC3E}">
        <p14:creationId xmlns:p14="http://schemas.microsoft.com/office/powerpoint/2010/main" val="19120774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9D8777E-295B-B84A-B8E1-5634C0EF86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2.bin"/><Relationship Id="rId5"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3.bin"/><Relationship Id="rId5" Type="http://schemas.openxmlformats.org/officeDocument/2006/relationships/image" Target="../media/image5.png"/><Relationship Id="rId6" Type="http://schemas.openxmlformats.org/officeDocument/2006/relationships/oleObject" Target="../embeddings/oleObject4.bin"/><Relationship Id="rId7" Type="http://schemas.openxmlformats.org/officeDocument/2006/relationships/image" Target="../media/image6.pn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609600"/>
            <a:ext cx="8305800" cy="1371600"/>
          </a:xfrm>
        </p:spPr>
        <p:txBody>
          <a:bodyPr/>
          <a:lstStyle/>
          <a:p>
            <a:pPr eaLnBrk="1" hangingPunct="1"/>
            <a:r>
              <a:rPr lang="en-US" altLang="en-US">
                <a:solidFill>
                  <a:srgbClr val="808000"/>
                </a:solidFill>
                <a:latin typeface="Tahoma" charset="0"/>
              </a:rPr>
              <a:t>Reasons To Study </a:t>
            </a:r>
            <a:br>
              <a:rPr lang="en-US" altLang="en-US">
                <a:solidFill>
                  <a:srgbClr val="808000"/>
                </a:solidFill>
                <a:latin typeface="Tahoma" charset="0"/>
              </a:rPr>
            </a:br>
            <a:r>
              <a:rPr lang="en-US" altLang="en-US">
                <a:solidFill>
                  <a:srgbClr val="808000"/>
                </a:solidFill>
                <a:latin typeface="Tahoma" charset="0"/>
              </a:rPr>
              <a:t>Church History</a:t>
            </a:r>
          </a:p>
        </p:txBody>
      </p:sp>
      <p:sp>
        <p:nvSpPr>
          <p:cNvPr id="29699" name="Rectangle 3"/>
          <p:cNvSpPr>
            <a:spLocks noGrp="1" noChangeArrowheads="1"/>
          </p:cNvSpPr>
          <p:nvPr>
            <p:ph type="body" idx="1"/>
          </p:nvPr>
        </p:nvSpPr>
        <p:spPr>
          <a:xfrm>
            <a:off x="457200" y="2590800"/>
            <a:ext cx="8229600" cy="3535363"/>
          </a:xfrm>
        </p:spPr>
        <p:txBody>
          <a:bodyPr/>
          <a:lstStyle/>
          <a:p>
            <a:pPr eaLnBrk="1" hangingPunct="1"/>
            <a:r>
              <a:rPr lang="en-US" altLang="en-US">
                <a:latin typeface="Tahoma" charset="0"/>
              </a:rPr>
              <a:t>Helps Us Learn From The Mistakes Of The Past And Avoid Them</a:t>
            </a:r>
          </a:p>
          <a:p>
            <a:pPr eaLnBrk="1" hangingPunct="1"/>
            <a:r>
              <a:rPr lang="en-US" altLang="en-US">
                <a:latin typeface="Tahoma" charset="0"/>
              </a:rPr>
              <a:t>To Build Upon Their Successes, So We Can Grow From Them</a:t>
            </a:r>
          </a:p>
          <a:p>
            <a:pPr eaLnBrk="1" hangingPunct="1"/>
            <a:r>
              <a:rPr lang="en-US" altLang="en-US">
                <a:latin typeface="Tahoma" charset="0"/>
              </a:rPr>
              <a:t>Helps Us Appreciate The Lord’s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arn(outVertical)">
                                      <p:cBhvr>
                                        <p:cTn id="7" dur="500"/>
                                        <p:tgtEl>
                                          <p:spTgt spid="29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9699">
                                            <p:txEl>
                                              <p:pRg st="0" end="0"/>
                                            </p:txEl>
                                          </p:spTgt>
                                        </p:tgtEl>
                                        <p:attrNameLst>
                                          <p:attrName>style.visibility</p:attrName>
                                        </p:attrNameLst>
                                      </p:cBhvr>
                                      <p:to>
                                        <p:strVal val="visible"/>
                                      </p:to>
                                    </p:set>
                                    <p:animEffect transition="in" filter="barn(outVertical)">
                                      <p:cBhvr>
                                        <p:cTn id="12" dur="500"/>
                                        <p:tgtEl>
                                          <p:spTgt spid="296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9699">
                                            <p:txEl>
                                              <p:pRg st="1" end="1"/>
                                            </p:txEl>
                                          </p:spTgt>
                                        </p:tgtEl>
                                        <p:attrNameLst>
                                          <p:attrName>style.visibility</p:attrName>
                                        </p:attrNameLst>
                                      </p:cBhvr>
                                      <p:to>
                                        <p:strVal val="visible"/>
                                      </p:to>
                                    </p:set>
                                    <p:animEffect transition="in" filter="barn(outVertical)">
                                      <p:cBhvr>
                                        <p:cTn id="17" dur="500"/>
                                        <p:tgtEl>
                                          <p:spTgt spid="296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699">
                                            <p:txEl>
                                              <p:pRg st="2" end="2"/>
                                            </p:txEl>
                                          </p:spTgt>
                                        </p:tgtEl>
                                        <p:attrNameLst>
                                          <p:attrName>style.visibility</p:attrName>
                                        </p:attrNameLst>
                                      </p:cBhvr>
                                      <p:to>
                                        <p:strVal val="visible"/>
                                      </p:to>
                                    </p:set>
                                    <p:animEffect transition="in" filter="barn(outVertical)">
                                      <p:cBhvr>
                                        <p:cTn id="22" dur="5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utoUpdateAnimBg="0"/>
      <p:bldP spid="29699"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 y="76200"/>
            <a:ext cx="8686800" cy="685800"/>
          </a:xfrm>
        </p:spPr>
        <p:txBody>
          <a:bodyPr/>
          <a:lstStyle/>
          <a:p>
            <a:pPr eaLnBrk="1" hangingPunct="1"/>
            <a:r>
              <a:rPr lang="en-US" altLang="en-US" sz="3600">
                <a:latin typeface="Tahoma" charset="0"/>
              </a:rPr>
              <a:t>The Protestant Reformation 1500-1800</a:t>
            </a:r>
          </a:p>
        </p:txBody>
      </p:sp>
      <p:sp>
        <p:nvSpPr>
          <p:cNvPr id="11267" name="Rectangle 4"/>
          <p:cNvSpPr>
            <a:spLocks noChangeArrowheads="1"/>
          </p:cNvSpPr>
          <p:nvPr/>
        </p:nvSpPr>
        <p:spPr bwMode="auto">
          <a:xfrm>
            <a:off x="4572000" y="24384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50000"/>
              </a:spcBef>
              <a:buFontTx/>
              <a:buChar char="•"/>
            </a:pPr>
            <a:endParaRPr lang="en-US" altLang="en-US" sz="2000">
              <a:latin typeface="Tahoma" charset="0"/>
            </a:endParaRPr>
          </a:p>
        </p:txBody>
      </p:sp>
      <p:sp>
        <p:nvSpPr>
          <p:cNvPr id="38917" name="Text Box 5"/>
          <p:cNvSpPr txBox="1">
            <a:spLocks noChangeArrowheads="1"/>
          </p:cNvSpPr>
          <p:nvPr/>
        </p:nvSpPr>
        <p:spPr bwMode="auto">
          <a:xfrm>
            <a:off x="152400" y="930275"/>
            <a:ext cx="87630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FontTx/>
              <a:buChar char="•"/>
            </a:pPr>
            <a:r>
              <a:rPr lang="en-US" altLang="en-US" sz="2400">
                <a:latin typeface="Tahoma" charset="0"/>
              </a:rPr>
              <a:t>John Wycliffe – English Reformer 1329-1384</a:t>
            </a:r>
          </a:p>
          <a:p>
            <a:pPr eaLnBrk="1" hangingPunct="1">
              <a:lnSpc>
                <a:spcPct val="90000"/>
              </a:lnSpc>
              <a:spcBef>
                <a:spcPct val="20000"/>
              </a:spcBef>
              <a:buFontTx/>
              <a:buChar char="•"/>
            </a:pPr>
            <a:r>
              <a:rPr lang="en-US" altLang="en-US" sz="2400">
                <a:latin typeface="Tahoma" charset="0"/>
              </a:rPr>
              <a:t>Jan Huss – Czech Reformer – Burned at the stake in 1415</a:t>
            </a:r>
            <a:endParaRPr lang="en-US" altLang="en-US" sz="2400">
              <a:solidFill>
                <a:schemeClr val="tx2"/>
              </a:solidFill>
              <a:latin typeface="Tahoma" charset="0"/>
            </a:endParaRPr>
          </a:p>
          <a:p>
            <a:pPr eaLnBrk="1" hangingPunct="1">
              <a:lnSpc>
                <a:spcPct val="90000"/>
              </a:lnSpc>
              <a:spcBef>
                <a:spcPct val="20000"/>
              </a:spcBef>
              <a:buFontTx/>
              <a:buChar char="•"/>
            </a:pPr>
            <a:r>
              <a:rPr lang="en-US" altLang="en-US" sz="2400">
                <a:solidFill>
                  <a:schemeClr val="tx2"/>
                </a:solidFill>
                <a:latin typeface="Tahoma" charset="0"/>
              </a:rPr>
              <a:t>Ulrich Zwingli (1484-1531)</a:t>
            </a:r>
            <a:r>
              <a:rPr lang="en-US" altLang="en-US" sz="2400">
                <a:latin typeface="Tahoma" charset="0"/>
              </a:rPr>
              <a:t> —Swiss Reformer</a:t>
            </a:r>
          </a:p>
          <a:p>
            <a:pPr eaLnBrk="1" hangingPunct="1">
              <a:lnSpc>
                <a:spcPct val="90000"/>
              </a:lnSpc>
              <a:spcBef>
                <a:spcPct val="20000"/>
              </a:spcBef>
              <a:buFontTx/>
              <a:buChar char="•"/>
            </a:pPr>
            <a:r>
              <a:rPr lang="en-US" altLang="en-US" sz="2400">
                <a:latin typeface="Tahoma" charset="0"/>
              </a:rPr>
              <a:t>Martin Luther — German Reformer beginning in 1517</a:t>
            </a:r>
          </a:p>
          <a:p>
            <a:pPr eaLnBrk="1" hangingPunct="1">
              <a:lnSpc>
                <a:spcPct val="90000"/>
              </a:lnSpc>
              <a:spcBef>
                <a:spcPct val="20000"/>
              </a:spcBef>
              <a:buFontTx/>
              <a:buChar char="•"/>
            </a:pPr>
            <a:r>
              <a:rPr lang="en-US" altLang="en-US" sz="2400">
                <a:solidFill>
                  <a:schemeClr val="tx2"/>
                </a:solidFill>
                <a:latin typeface="Tahoma" charset="0"/>
              </a:rPr>
              <a:t>John Calvin 1509-1564 – Swiss Reformer</a:t>
            </a:r>
          </a:p>
          <a:p>
            <a:pPr eaLnBrk="1" hangingPunct="1">
              <a:lnSpc>
                <a:spcPct val="90000"/>
              </a:lnSpc>
              <a:spcBef>
                <a:spcPct val="20000"/>
              </a:spcBef>
              <a:buFontTx/>
              <a:buChar char="•"/>
            </a:pPr>
            <a:r>
              <a:rPr lang="en-US" altLang="en-US" sz="2400">
                <a:solidFill>
                  <a:schemeClr val="tx2"/>
                </a:solidFill>
                <a:latin typeface="Tahoma" charset="0"/>
              </a:rPr>
              <a:t>William Tyndale — 1494-1536 – English Reformer and Translator of the Bible</a:t>
            </a:r>
          </a:p>
          <a:p>
            <a:pPr eaLnBrk="1" hangingPunct="1">
              <a:lnSpc>
                <a:spcPct val="90000"/>
              </a:lnSpc>
              <a:spcBef>
                <a:spcPct val="20000"/>
              </a:spcBef>
              <a:buFontTx/>
              <a:buChar char="•"/>
            </a:pPr>
            <a:r>
              <a:rPr lang="en-US" altLang="en-US" sz="2400">
                <a:latin typeface="Tahoma" charset="0"/>
              </a:rPr>
              <a:t>John Knox – Scottish Reformer - </a:t>
            </a:r>
            <a:r>
              <a:rPr lang="en-US" altLang="en-US" sz="2400">
                <a:solidFill>
                  <a:schemeClr val="tx2"/>
                </a:solidFill>
                <a:latin typeface="Tahoma" charset="0"/>
              </a:rPr>
              <a:t>1505-1572 – Began The Presbyterian/ Church of Scotland</a:t>
            </a:r>
          </a:p>
          <a:p>
            <a:pPr eaLnBrk="1" hangingPunct="1">
              <a:lnSpc>
                <a:spcPct val="90000"/>
              </a:lnSpc>
              <a:spcBef>
                <a:spcPct val="20000"/>
              </a:spcBef>
              <a:buFontTx/>
              <a:buChar char="•"/>
            </a:pPr>
            <a:r>
              <a:rPr lang="en-US" altLang="en-US" sz="2400">
                <a:solidFill>
                  <a:schemeClr val="tx2"/>
                </a:solidFill>
                <a:latin typeface="Tahoma" charset="0"/>
              </a:rPr>
              <a:t>John Glas — 1695-1773 – Father Of Congregationalism - Scottish</a:t>
            </a:r>
          </a:p>
          <a:p>
            <a:pPr eaLnBrk="1" hangingPunct="1">
              <a:lnSpc>
                <a:spcPct val="90000"/>
              </a:lnSpc>
              <a:spcBef>
                <a:spcPct val="20000"/>
              </a:spcBef>
              <a:buFontTx/>
              <a:buChar char="•"/>
            </a:pPr>
            <a:r>
              <a:rPr lang="en-US" altLang="en-US" sz="2400">
                <a:solidFill>
                  <a:schemeClr val="tx2"/>
                </a:solidFill>
                <a:latin typeface="Tahoma" charset="0"/>
              </a:rPr>
              <a:t>Robert Sandeman - 1718-1771 – Scottish</a:t>
            </a:r>
          </a:p>
          <a:p>
            <a:pPr eaLnBrk="1" hangingPunct="1">
              <a:lnSpc>
                <a:spcPct val="90000"/>
              </a:lnSpc>
              <a:spcBef>
                <a:spcPct val="20000"/>
              </a:spcBef>
              <a:buFontTx/>
              <a:buChar char="•"/>
            </a:pPr>
            <a:r>
              <a:rPr lang="en-US" altLang="en-US" sz="2400">
                <a:solidFill>
                  <a:schemeClr val="tx2"/>
                </a:solidFill>
                <a:latin typeface="Tahoma" charset="0"/>
              </a:rPr>
              <a:t>Greville Ewing - </a:t>
            </a:r>
            <a:r>
              <a:rPr lang="en-US" altLang="en-US" sz="2400">
                <a:latin typeface="Tahoma" charset="0"/>
              </a:rPr>
              <a:t>1767-1841</a:t>
            </a:r>
          </a:p>
          <a:p>
            <a:pPr eaLnBrk="1" hangingPunct="1">
              <a:lnSpc>
                <a:spcPct val="90000"/>
              </a:lnSpc>
              <a:spcBef>
                <a:spcPct val="20000"/>
              </a:spcBef>
              <a:buFontTx/>
              <a:buChar char="•"/>
            </a:pPr>
            <a:r>
              <a:rPr lang="en-US" altLang="en-US" sz="2400">
                <a:latin typeface="Tahoma" charset="0"/>
              </a:rPr>
              <a:t>Alexander Campbell – Young Student of Greville Ewing At The University of Scotland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strips(downRight)">
                                      <p:cBhvr>
                                        <p:cTn id="7" dur="500"/>
                                        <p:tgtEl>
                                          <p:spTgt spid="3891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8917">
                                            <p:txEl>
                                              <p:pRg st="0" end="0"/>
                                            </p:txEl>
                                          </p:spTgt>
                                        </p:tgtEl>
                                        <p:attrNameLst>
                                          <p:attrName>style.visibility</p:attrName>
                                        </p:attrNameLst>
                                      </p:cBhvr>
                                      <p:to>
                                        <p:strVal val="visible"/>
                                      </p:to>
                                    </p:set>
                                    <p:animEffect transition="in" filter="fade">
                                      <p:cBhvr>
                                        <p:cTn id="11" dur="1000"/>
                                        <p:tgtEl>
                                          <p:spTgt spid="38917">
                                            <p:txEl>
                                              <p:pRg st="0" end="0"/>
                                            </p:txEl>
                                          </p:spTgt>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38917">
                                            <p:txEl>
                                              <p:pRg st="1" end="1"/>
                                            </p:txEl>
                                          </p:spTgt>
                                        </p:tgtEl>
                                        <p:attrNameLst>
                                          <p:attrName>style.visibility</p:attrName>
                                        </p:attrNameLst>
                                      </p:cBhvr>
                                      <p:to>
                                        <p:strVal val="visible"/>
                                      </p:to>
                                    </p:set>
                                    <p:animEffect transition="in" filter="fade">
                                      <p:cBhvr>
                                        <p:cTn id="15" dur="1000"/>
                                        <p:tgtEl>
                                          <p:spTgt spid="38917">
                                            <p:txEl>
                                              <p:pRg st="1" end="1"/>
                                            </p:txEl>
                                          </p:spTgt>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38917">
                                            <p:txEl>
                                              <p:pRg st="2" end="2"/>
                                            </p:txEl>
                                          </p:spTgt>
                                        </p:tgtEl>
                                        <p:attrNameLst>
                                          <p:attrName>style.visibility</p:attrName>
                                        </p:attrNameLst>
                                      </p:cBhvr>
                                      <p:to>
                                        <p:strVal val="visible"/>
                                      </p:to>
                                    </p:set>
                                    <p:animEffect transition="in" filter="fade">
                                      <p:cBhvr>
                                        <p:cTn id="19" dur="1000"/>
                                        <p:tgtEl>
                                          <p:spTgt spid="38917">
                                            <p:txEl>
                                              <p:pRg st="2" end="2"/>
                                            </p:txEl>
                                          </p:spTgt>
                                        </p:tgtEl>
                                      </p:cBhvr>
                                    </p:animEffect>
                                  </p:childTnLst>
                                </p:cTn>
                              </p:par>
                            </p:childTnLst>
                          </p:cTn>
                        </p:par>
                        <p:par>
                          <p:cTn id="20" fill="hold" nodeType="afterGroup">
                            <p:stCondLst>
                              <p:cond delay="3500"/>
                            </p:stCondLst>
                            <p:childTnLst>
                              <p:par>
                                <p:cTn id="21" presetID="10" presetClass="entr" presetSubtype="0" fill="hold" nodeType="afterEffect">
                                  <p:stCondLst>
                                    <p:cond delay="0"/>
                                  </p:stCondLst>
                                  <p:childTnLst>
                                    <p:set>
                                      <p:cBhvr>
                                        <p:cTn id="22" dur="1" fill="hold">
                                          <p:stCondLst>
                                            <p:cond delay="0"/>
                                          </p:stCondLst>
                                        </p:cTn>
                                        <p:tgtEl>
                                          <p:spTgt spid="38917">
                                            <p:txEl>
                                              <p:pRg st="3" end="3"/>
                                            </p:txEl>
                                          </p:spTgt>
                                        </p:tgtEl>
                                        <p:attrNameLst>
                                          <p:attrName>style.visibility</p:attrName>
                                        </p:attrNameLst>
                                      </p:cBhvr>
                                      <p:to>
                                        <p:strVal val="visible"/>
                                      </p:to>
                                    </p:set>
                                    <p:animEffect transition="in" filter="fade">
                                      <p:cBhvr>
                                        <p:cTn id="23" dur="1000"/>
                                        <p:tgtEl>
                                          <p:spTgt spid="38917">
                                            <p:txEl>
                                              <p:pRg st="3" end="3"/>
                                            </p:txEl>
                                          </p:spTgt>
                                        </p:tgtEl>
                                      </p:cBhvr>
                                    </p:animEffect>
                                  </p:childTnLst>
                                </p:cTn>
                              </p:par>
                            </p:childTnLst>
                          </p:cTn>
                        </p:par>
                        <p:par>
                          <p:cTn id="24" fill="hold" nodeType="afterGroup">
                            <p:stCondLst>
                              <p:cond delay="4500"/>
                            </p:stCondLst>
                            <p:childTnLst>
                              <p:par>
                                <p:cTn id="25" presetID="10" presetClass="entr" presetSubtype="0" fill="hold" nodeType="afterEffect">
                                  <p:stCondLst>
                                    <p:cond delay="0"/>
                                  </p:stCondLst>
                                  <p:childTnLst>
                                    <p:set>
                                      <p:cBhvr>
                                        <p:cTn id="26" dur="1" fill="hold">
                                          <p:stCondLst>
                                            <p:cond delay="0"/>
                                          </p:stCondLst>
                                        </p:cTn>
                                        <p:tgtEl>
                                          <p:spTgt spid="38917">
                                            <p:txEl>
                                              <p:pRg st="4" end="4"/>
                                            </p:txEl>
                                          </p:spTgt>
                                        </p:tgtEl>
                                        <p:attrNameLst>
                                          <p:attrName>style.visibility</p:attrName>
                                        </p:attrNameLst>
                                      </p:cBhvr>
                                      <p:to>
                                        <p:strVal val="visible"/>
                                      </p:to>
                                    </p:set>
                                    <p:animEffect transition="in" filter="fade">
                                      <p:cBhvr>
                                        <p:cTn id="27" dur="1000"/>
                                        <p:tgtEl>
                                          <p:spTgt spid="38917">
                                            <p:txEl>
                                              <p:pRg st="4" end="4"/>
                                            </p:txEl>
                                          </p:spTgt>
                                        </p:tgtEl>
                                      </p:cBhvr>
                                    </p:animEffect>
                                  </p:childTnLst>
                                </p:cTn>
                              </p:par>
                            </p:childTnLst>
                          </p:cTn>
                        </p:par>
                        <p:par>
                          <p:cTn id="28" fill="hold" nodeType="afterGroup">
                            <p:stCondLst>
                              <p:cond delay="5500"/>
                            </p:stCondLst>
                            <p:childTnLst>
                              <p:par>
                                <p:cTn id="29" presetID="10" presetClass="entr" presetSubtype="0" fill="hold" nodeType="afterEffect">
                                  <p:stCondLst>
                                    <p:cond delay="0"/>
                                  </p:stCondLst>
                                  <p:childTnLst>
                                    <p:set>
                                      <p:cBhvr>
                                        <p:cTn id="30" dur="1" fill="hold">
                                          <p:stCondLst>
                                            <p:cond delay="0"/>
                                          </p:stCondLst>
                                        </p:cTn>
                                        <p:tgtEl>
                                          <p:spTgt spid="38917">
                                            <p:txEl>
                                              <p:pRg st="5" end="5"/>
                                            </p:txEl>
                                          </p:spTgt>
                                        </p:tgtEl>
                                        <p:attrNameLst>
                                          <p:attrName>style.visibility</p:attrName>
                                        </p:attrNameLst>
                                      </p:cBhvr>
                                      <p:to>
                                        <p:strVal val="visible"/>
                                      </p:to>
                                    </p:set>
                                    <p:animEffect transition="in" filter="fade">
                                      <p:cBhvr>
                                        <p:cTn id="31" dur="1000"/>
                                        <p:tgtEl>
                                          <p:spTgt spid="38917">
                                            <p:txEl>
                                              <p:pRg st="5" end="5"/>
                                            </p:txEl>
                                          </p:spTgt>
                                        </p:tgtEl>
                                      </p:cBhvr>
                                    </p:animEffect>
                                  </p:childTnLst>
                                </p:cTn>
                              </p:par>
                            </p:childTnLst>
                          </p:cTn>
                        </p:par>
                        <p:par>
                          <p:cTn id="32" fill="hold" nodeType="afterGroup">
                            <p:stCondLst>
                              <p:cond delay="6500"/>
                            </p:stCondLst>
                            <p:childTnLst>
                              <p:par>
                                <p:cTn id="33" presetID="10" presetClass="entr" presetSubtype="0" fill="hold" nodeType="afterEffect">
                                  <p:stCondLst>
                                    <p:cond delay="0"/>
                                  </p:stCondLst>
                                  <p:childTnLst>
                                    <p:set>
                                      <p:cBhvr>
                                        <p:cTn id="34" dur="1" fill="hold">
                                          <p:stCondLst>
                                            <p:cond delay="0"/>
                                          </p:stCondLst>
                                        </p:cTn>
                                        <p:tgtEl>
                                          <p:spTgt spid="38917">
                                            <p:txEl>
                                              <p:pRg st="6" end="6"/>
                                            </p:txEl>
                                          </p:spTgt>
                                        </p:tgtEl>
                                        <p:attrNameLst>
                                          <p:attrName>style.visibility</p:attrName>
                                        </p:attrNameLst>
                                      </p:cBhvr>
                                      <p:to>
                                        <p:strVal val="visible"/>
                                      </p:to>
                                    </p:set>
                                    <p:animEffect transition="in" filter="fade">
                                      <p:cBhvr>
                                        <p:cTn id="35" dur="1000"/>
                                        <p:tgtEl>
                                          <p:spTgt spid="38917">
                                            <p:txEl>
                                              <p:pRg st="6" end="6"/>
                                            </p:txEl>
                                          </p:spTgt>
                                        </p:tgtEl>
                                      </p:cBhvr>
                                    </p:animEffect>
                                  </p:childTnLst>
                                </p:cTn>
                              </p:par>
                            </p:childTnLst>
                          </p:cTn>
                        </p:par>
                        <p:par>
                          <p:cTn id="36" fill="hold" nodeType="afterGroup">
                            <p:stCondLst>
                              <p:cond delay="7500"/>
                            </p:stCondLst>
                            <p:childTnLst>
                              <p:par>
                                <p:cTn id="37" presetID="10" presetClass="entr" presetSubtype="0" fill="hold" nodeType="afterEffect">
                                  <p:stCondLst>
                                    <p:cond delay="0"/>
                                  </p:stCondLst>
                                  <p:childTnLst>
                                    <p:set>
                                      <p:cBhvr>
                                        <p:cTn id="38" dur="1" fill="hold">
                                          <p:stCondLst>
                                            <p:cond delay="0"/>
                                          </p:stCondLst>
                                        </p:cTn>
                                        <p:tgtEl>
                                          <p:spTgt spid="38917">
                                            <p:txEl>
                                              <p:pRg st="7" end="7"/>
                                            </p:txEl>
                                          </p:spTgt>
                                        </p:tgtEl>
                                        <p:attrNameLst>
                                          <p:attrName>style.visibility</p:attrName>
                                        </p:attrNameLst>
                                      </p:cBhvr>
                                      <p:to>
                                        <p:strVal val="visible"/>
                                      </p:to>
                                    </p:set>
                                    <p:animEffect transition="in" filter="fade">
                                      <p:cBhvr>
                                        <p:cTn id="39" dur="1000"/>
                                        <p:tgtEl>
                                          <p:spTgt spid="38917">
                                            <p:txEl>
                                              <p:pRg st="7" end="7"/>
                                            </p:txEl>
                                          </p:spTgt>
                                        </p:tgtEl>
                                      </p:cBhvr>
                                    </p:animEffect>
                                  </p:childTnLst>
                                </p:cTn>
                              </p:par>
                            </p:childTnLst>
                          </p:cTn>
                        </p:par>
                        <p:par>
                          <p:cTn id="40" fill="hold" nodeType="afterGroup">
                            <p:stCondLst>
                              <p:cond delay="8500"/>
                            </p:stCondLst>
                            <p:childTnLst>
                              <p:par>
                                <p:cTn id="41" presetID="10" presetClass="entr" presetSubtype="0" fill="hold" nodeType="afterEffect">
                                  <p:stCondLst>
                                    <p:cond delay="0"/>
                                  </p:stCondLst>
                                  <p:childTnLst>
                                    <p:set>
                                      <p:cBhvr>
                                        <p:cTn id="42" dur="1" fill="hold">
                                          <p:stCondLst>
                                            <p:cond delay="0"/>
                                          </p:stCondLst>
                                        </p:cTn>
                                        <p:tgtEl>
                                          <p:spTgt spid="38917">
                                            <p:txEl>
                                              <p:pRg st="8" end="8"/>
                                            </p:txEl>
                                          </p:spTgt>
                                        </p:tgtEl>
                                        <p:attrNameLst>
                                          <p:attrName>style.visibility</p:attrName>
                                        </p:attrNameLst>
                                      </p:cBhvr>
                                      <p:to>
                                        <p:strVal val="visible"/>
                                      </p:to>
                                    </p:set>
                                    <p:animEffect transition="in" filter="fade">
                                      <p:cBhvr>
                                        <p:cTn id="43" dur="1000"/>
                                        <p:tgtEl>
                                          <p:spTgt spid="38917">
                                            <p:txEl>
                                              <p:pRg st="8" end="8"/>
                                            </p:txEl>
                                          </p:spTgt>
                                        </p:tgtEl>
                                      </p:cBhvr>
                                    </p:animEffect>
                                  </p:childTnLst>
                                </p:cTn>
                              </p:par>
                            </p:childTnLst>
                          </p:cTn>
                        </p:par>
                        <p:par>
                          <p:cTn id="44" fill="hold" nodeType="afterGroup">
                            <p:stCondLst>
                              <p:cond delay="9500"/>
                            </p:stCondLst>
                            <p:childTnLst>
                              <p:par>
                                <p:cTn id="45" presetID="10" presetClass="entr" presetSubtype="0" fill="hold" nodeType="afterEffect">
                                  <p:stCondLst>
                                    <p:cond delay="0"/>
                                  </p:stCondLst>
                                  <p:childTnLst>
                                    <p:set>
                                      <p:cBhvr>
                                        <p:cTn id="46" dur="1" fill="hold">
                                          <p:stCondLst>
                                            <p:cond delay="0"/>
                                          </p:stCondLst>
                                        </p:cTn>
                                        <p:tgtEl>
                                          <p:spTgt spid="38917">
                                            <p:txEl>
                                              <p:pRg st="9" end="9"/>
                                            </p:txEl>
                                          </p:spTgt>
                                        </p:tgtEl>
                                        <p:attrNameLst>
                                          <p:attrName>style.visibility</p:attrName>
                                        </p:attrNameLst>
                                      </p:cBhvr>
                                      <p:to>
                                        <p:strVal val="visible"/>
                                      </p:to>
                                    </p:set>
                                    <p:animEffect transition="in" filter="fade">
                                      <p:cBhvr>
                                        <p:cTn id="47" dur="1000"/>
                                        <p:tgtEl>
                                          <p:spTgt spid="38917">
                                            <p:txEl>
                                              <p:pRg st="9" end="9"/>
                                            </p:txEl>
                                          </p:spTgt>
                                        </p:tgtEl>
                                      </p:cBhvr>
                                    </p:animEffect>
                                  </p:childTnLst>
                                </p:cTn>
                              </p:par>
                            </p:childTnLst>
                          </p:cTn>
                        </p:par>
                        <p:par>
                          <p:cTn id="48" fill="hold" nodeType="afterGroup">
                            <p:stCondLst>
                              <p:cond delay="10500"/>
                            </p:stCondLst>
                            <p:childTnLst>
                              <p:par>
                                <p:cTn id="49" presetID="10" presetClass="entr" presetSubtype="0" fill="hold" nodeType="afterEffect">
                                  <p:stCondLst>
                                    <p:cond delay="0"/>
                                  </p:stCondLst>
                                  <p:childTnLst>
                                    <p:set>
                                      <p:cBhvr>
                                        <p:cTn id="50" dur="1" fill="hold">
                                          <p:stCondLst>
                                            <p:cond delay="0"/>
                                          </p:stCondLst>
                                        </p:cTn>
                                        <p:tgtEl>
                                          <p:spTgt spid="38917">
                                            <p:txEl>
                                              <p:pRg st="10" end="10"/>
                                            </p:txEl>
                                          </p:spTgt>
                                        </p:tgtEl>
                                        <p:attrNameLst>
                                          <p:attrName>style.visibility</p:attrName>
                                        </p:attrNameLst>
                                      </p:cBhvr>
                                      <p:to>
                                        <p:strVal val="visible"/>
                                      </p:to>
                                    </p:set>
                                    <p:animEffect transition="in" filter="fade">
                                      <p:cBhvr>
                                        <p:cTn id="51" dur="1000"/>
                                        <p:tgtEl>
                                          <p:spTgt spid="3891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a:t>Restoration In The Americas</a:t>
            </a:r>
          </a:p>
        </p:txBody>
      </p:sp>
      <p:sp>
        <p:nvSpPr>
          <p:cNvPr id="39939" name="Rectangle 3"/>
          <p:cNvSpPr>
            <a:spLocks noGrp="1" noChangeArrowheads="1"/>
          </p:cNvSpPr>
          <p:nvPr>
            <p:ph type="body" idx="1"/>
          </p:nvPr>
        </p:nvSpPr>
        <p:spPr/>
        <p:txBody>
          <a:bodyPr/>
          <a:lstStyle/>
          <a:p>
            <a:pPr eaLnBrk="1" hangingPunct="1">
              <a:lnSpc>
                <a:spcPct val="90000"/>
              </a:lnSpc>
            </a:pPr>
            <a:r>
              <a:rPr lang="en-US" altLang="en-US" sz="2800"/>
              <a:t>Barton W. Stone and others began a movement back to the Bible at Cane Ridge, Kentucky in August, 1801</a:t>
            </a:r>
          </a:p>
          <a:p>
            <a:pPr eaLnBrk="1" hangingPunct="1">
              <a:lnSpc>
                <a:spcPct val="90000"/>
              </a:lnSpc>
            </a:pPr>
            <a:r>
              <a:rPr lang="en-US" altLang="en-US" sz="2800"/>
              <a:t>Thomas and Alexander Campbell began restoration of the ancient order around Washington, Pennsylvania in 1809</a:t>
            </a:r>
          </a:p>
          <a:p>
            <a:pPr eaLnBrk="1" hangingPunct="1">
              <a:lnSpc>
                <a:spcPct val="90000"/>
              </a:lnSpc>
            </a:pPr>
            <a:r>
              <a:rPr lang="en-US" altLang="en-US" sz="2800"/>
              <a:t>Other smaller movements were beginning around the new Country.</a:t>
            </a:r>
          </a:p>
          <a:p>
            <a:pPr eaLnBrk="1" hangingPunct="1">
              <a:lnSpc>
                <a:spcPct val="90000"/>
              </a:lnSpc>
            </a:pPr>
            <a:r>
              <a:rPr lang="en-US" altLang="en-US" sz="2800"/>
              <a:t>January, 1832 Unity in the Stone/Campbell Movement Took Place in Lexington, Kentucky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39">
                                            <p:txEl>
                                              <p:pRg st="0" end="0"/>
                                            </p:txEl>
                                          </p:spTgt>
                                        </p:tgtEl>
                                        <p:attrNameLst>
                                          <p:attrName>style.visibility</p:attrName>
                                        </p:attrNameLst>
                                      </p:cBhvr>
                                      <p:to>
                                        <p:strVal val="visible"/>
                                      </p:to>
                                    </p:set>
                                    <p:anim calcmode="lin" valueType="num">
                                      <p:cBhvr additive="base">
                                        <p:cTn id="13"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anim calcmode="lin" valueType="num">
                                      <p:cBhvr additive="base">
                                        <p:cTn id="19"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939">
                                            <p:txEl>
                                              <p:pRg st="2" end="2"/>
                                            </p:txEl>
                                          </p:spTgt>
                                        </p:tgtEl>
                                        <p:attrNameLst>
                                          <p:attrName>style.visibility</p:attrName>
                                        </p:attrNameLst>
                                      </p:cBhvr>
                                      <p:to>
                                        <p:strVal val="visible"/>
                                      </p:to>
                                    </p:set>
                                    <p:anim calcmode="lin" valueType="num">
                                      <p:cBhvr additive="base">
                                        <p:cTn id="25"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939">
                                            <p:txEl>
                                              <p:pRg st="3" end="3"/>
                                            </p:txEl>
                                          </p:spTgt>
                                        </p:tgtEl>
                                        <p:attrNameLst>
                                          <p:attrName>style.visibility</p:attrName>
                                        </p:attrNameLst>
                                      </p:cBhvr>
                                      <p:to>
                                        <p:strVal val="visible"/>
                                      </p:to>
                                    </p:set>
                                    <p:anim calcmode="lin" valueType="num">
                                      <p:cBhvr additive="base">
                                        <p:cTn id="31"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200" y="0"/>
            <a:ext cx="7772400" cy="1470025"/>
          </a:xfrm>
        </p:spPr>
        <p:txBody>
          <a:bodyPr/>
          <a:lstStyle/>
          <a:p>
            <a:pPr eaLnBrk="1" hangingPunct="1"/>
            <a:r>
              <a:rPr lang="en-US" altLang="en-US"/>
              <a:t>Early Conversions Among African-American Culture</a:t>
            </a:r>
          </a:p>
        </p:txBody>
      </p:sp>
      <p:sp>
        <p:nvSpPr>
          <p:cNvPr id="2051" name="Rectangle 3"/>
          <p:cNvSpPr>
            <a:spLocks noGrp="1" noChangeArrowheads="1"/>
          </p:cNvSpPr>
          <p:nvPr>
            <p:ph type="subTitle" idx="1"/>
          </p:nvPr>
        </p:nvSpPr>
        <p:spPr>
          <a:xfrm>
            <a:off x="228600" y="1752600"/>
            <a:ext cx="8686800" cy="4724400"/>
          </a:xfrm>
        </p:spPr>
        <p:txBody>
          <a:bodyPr/>
          <a:lstStyle/>
          <a:p>
            <a:pPr algn="l" eaLnBrk="1" hangingPunct="1">
              <a:lnSpc>
                <a:spcPct val="80000"/>
              </a:lnSpc>
            </a:pPr>
            <a:r>
              <a:rPr lang="en-US" altLang="en-US" sz="2000"/>
              <a:t>"In these early days slaves drove their masters to the services, others living near came and stood on the outside while several went in to assist with the children or to do any other kind of work assigned. Some of the slaves being deeply impressed, sought spiritual guidance. They were already in Hades and to hear a man of God tell them how they might secure peace and sit down at the welcome table pleased them very much. They did not choose to go to a torment greater than the one already experienced. It had been hard to understand the preaching, but now this simple way of telling the old, old story appealed to most of them. Several were added to the church. Often these went back and told the news to the other slaves. Many believed and were baptized; others were taught by the masters and their families. At times the most gifted among the slaves were trained and allowed to preach to the rest. Occasionally slaves were gathered in separate buildings and were preached to by the evangelists either before or after the regular service." </a:t>
            </a:r>
            <a:br>
              <a:rPr lang="en-US" altLang="en-US" sz="2000"/>
            </a:br>
            <a:r>
              <a:rPr lang="en-US" altLang="en-US" sz="2000"/>
              <a:t/>
            </a:r>
            <a:br>
              <a:rPr lang="en-US" altLang="en-US" sz="2000"/>
            </a:br>
            <a:r>
              <a:rPr lang="en-US" altLang="en-US" sz="2000"/>
              <a:t>—Alfred J. DeGroot and Winfred E. Garrison, </a:t>
            </a:r>
            <a:r>
              <a:rPr lang="en-US" altLang="en-US" sz="2000" i="1"/>
              <a:t>The Disciple of Christ, </a:t>
            </a:r>
            <a:r>
              <a:rPr lang="en-US" altLang="en-US" sz="2000"/>
              <a:t>St. Louis: The Bethany Press. 1948, p. 469.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Effect transition="in" filter="wedge">
                                      <p:cBhvr>
                                        <p:cTn id="13" dur="20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 y="53975"/>
            <a:ext cx="8610600" cy="1089025"/>
          </a:xfrm>
        </p:spPr>
        <p:txBody>
          <a:bodyPr/>
          <a:lstStyle/>
          <a:p>
            <a:pPr eaLnBrk="1" hangingPunct="1"/>
            <a:r>
              <a:rPr lang="en-US" altLang="en-US" sz="4000"/>
              <a:t>The Slave Culture Worshipped With The Whites In Many Locations</a:t>
            </a:r>
          </a:p>
        </p:txBody>
      </p:sp>
      <p:sp>
        <p:nvSpPr>
          <p:cNvPr id="3075" name="Rectangle 3"/>
          <p:cNvSpPr>
            <a:spLocks noGrp="1" noChangeArrowheads="1"/>
          </p:cNvSpPr>
          <p:nvPr>
            <p:ph type="subTitle" idx="1"/>
          </p:nvPr>
        </p:nvSpPr>
        <p:spPr>
          <a:xfrm>
            <a:off x="533400" y="4267200"/>
            <a:ext cx="3200400" cy="1219200"/>
          </a:xfrm>
        </p:spPr>
        <p:txBody>
          <a:bodyPr/>
          <a:lstStyle/>
          <a:p>
            <a:pPr eaLnBrk="1" hangingPunct="1"/>
            <a:r>
              <a:rPr lang="en-US" altLang="en-US"/>
              <a:t>Cane Ridge, Kentucky</a:t>
            </a:r>
          </a:p>
        </p:txBody>
      </p:sp>
      <p:pic>
        <p:nvPicPr>
          <p:cNvPr id="3076" name="Picture 4" descr="CANRDG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35814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4800600" y="1676400"/>
            <a:ext cx="3962400" cy="3657600"/>
            <a:chOff x="3024" y="1008"/>
            <a:chExt cx="2496" cy="2304"/>
          </a:xfrm>
        </p:grpSpPr>
        <p:pic>
          <p:nvPicPr>
            <p:cNvPr id="14342" name="Picture 5" descr="BrushRunChu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1008"/>
              <a:ext cx="2496"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6"/>
            <p:cNvSpPr>
              <a:spLocks noChangeArrowheads="1"/>
            </p:cNvSpPr>
            <p:nvPr/>
          </p:nvSpPr>
          <p:spPr bwMode="auto">
            <a:xfrm>
              <a:off x="3408" y="2592"/>
              <a:ext cx="19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US" altLang="en-US" sz="3200"/>
                <a:t>Brush Run, Pennsylvania</a:t>
              </a:r>
            </a:p>
            <a:p>
              <a:pPr eaLnBrk="1" hangingPunct="1">
                <a:spcBef>
                  <a:spcPct val="20000"/>
                </a:spcBef>
              </a:pPr>
              <a:endParaRPr lang="en-US" altLang="en-US" sz="32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circle(in)">
                                      <p:cBhvr>
                                        <p:cTn id="10" dur="2000"/>
                                        <p:tgtEl>
                                          <p:spTgt spid="3075">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circle(in)">
                                      <p:cBhvr>
                                        <p:cTn id="13" dur="2000"/>
                                        <p:tgtEl>
                                          <p:spTgt spid="3076"/>
                                        </p:tgtEl>
                                      </p:cBhvr>
                                    </p:animEffect>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38200" y="53975"/>
            <a:ext cx="7772400" cy="1470025"/>
          </a:xfrm>
        </p:spPr>
        <p:txBody>
          <a:bodyPr/>
          <a:lstStyle/>
          <a:p>
            <a:pPr eaLnBrk="1" hangingPunct="1"/>
            <a:r>
              <a:rPr lang="en-US" altLang="en-US"/>
              <a:t>Early Preachers Evangelized Among African-Americans</a:t>
            </a:r>
          </a:p>
        </p:txBody>
      </p:sp>
      <p:sp>
        <p:nvSpPr>
          <p:cNvPr id="5123" name="Rectangle 3"/>
          <p:cNvSpPr>
            <a:spLocks noGrp="1" noChangeArrowheads="1"/>
          </p:cNvSpPr>
          <p:nvPr>
            <p:ph type="subTitle" idx="1"/>
          </p:nvPr>
        </p:nvSpPr>
        <p:spPr>
          <a:xfrm>
            <a:off x="304800" y="1981200"/>
            <a:ext cx="6781800" cy="4495800"/>
          </a:xfrm>
        </p:spPr>
        <p:txBody>
          <a:bodyPr/>
          <a:lstStyle/>
          <a:p>
            <a:pPr algn="l" eaLnBrk="1" hangingPunct="1">
              <a:lnSpc>
                <a:spcPct val="90000"/>
              </a:lnSpc>
            </a:pPr>
            <a:r>
              <a:rPr lang="en-US" altLang="en-US"/>
              <a:t>In the book, “Roll Jordan Roll,” J.E. Choate reported, that an ex-slave who lived in California by the name of G.A. Goins spoke of Alexander Campbell saying, “Mr. Campbell was a great debater. I saw him many times, with his own hands, baptize black men and women. I never tired of hearing him speak. He always had something to say." </a:t>
            </a:r>
          </a:p>
        </p:txBody>
      </p:sp>
      <p:pic>
        <p:nvPicPr>
          <p:cNvPr id="5124" name="Picture 4" descr="campbell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133600"/>
            <a:ext cx="21526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edge">
                                      <p:cBhvr>
                                        <p:cTn id="7" dur="2000"/>
                                        <p:tgtEl>
                                          <p:spTgt spid="512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123">
                                            <p:txEl>
                                              <p:pRg st="0" end="0"/>
                                            </p:txEl>
                                          </p:spTgt>
                                        </p:tgtEl>
                                        <p:attrNameLst>
                                          <p:attrName>style.visibility</p:attrName>
                                        </p:attrNameLst>
                                      </p:cBhvr>
                                      <p:to>
                                        <p:strVal val="visible"/>
                                      </p:to>
                                    </p:set>
                                    <p:animEffect transition="in" filter="wedge">
                                      <p:cBhvr>
                                        <p:cTn id="10" dur="2000"/>
                                        <p:tgtEl>
                                          <p:spTgt spid="5123">
                                            <p:txEl>
                                              <p:pRg st="0" end="0"/>
                                            </p:txEl>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wedge">
                                      <p:cBhvr>
                                        <p:cTn id="13"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4800" y="53975"/>
            <a:ext cx="8610600" cy="1470025"/>
          </a:xfrm>
        </p:spPr>
        <p:txBody>
          <a:bodyPr/>
          <a:lstStyle/>
          <a:p>
            <a:pPr eaLnBrk="1" hangingPunct="1"/>
            <a:r>
              <a:rPr lang="en-US" altLang="en-US" sz="4000"/>
              <a:t>At Cane Ridge, Kentucky The Slaves Sat In The Gallery Of The Church</a:t>
            </a:r>
          </a:p>
        </p:txBody>
      </p:sp>
      <p:pic>
        <p:nvPicPr>
          <p:cNvPr id="4103" name="Picture 7" descr="Picture 04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5486400" y="1600200"/>
            <a:ext cx="3287713"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Line 9"/>
          <p:cNvSpPr>
            <a:spLocks noChangeShapeType="1"/>
          </p:cNvSpPr>
          <p:nvPr/>
        </p:nvSpPr>
        <p:spPr bwMode="auto">
          <a:xfrm flipV="1">
            <a:off x="5638800" y="4495800"/>
            <a:ext cx="990600" cy="1219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106" name="Picture 10" descr="Picture 041"/>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228600" y="1371600"/>
            <a:ext cx="5486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Line 11"/>
          <p:cNvSpPr>
            <a:spLocks noChangeShapeType="1"/>
          </p:cNvSpPr>
          <p:nvPr/>
        </p:nvSpPr>
        <p:spPr bwMode="auto">
          <a:xfrm flipV="1">
            <a:off x="3505200" y="2209800"/>
            <a:ext cx="457200" cy="19812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108" name="Picture 12" descr="Cane Ridge 07a"/>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3937000"/>
            <a:ext cx="43942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par>
                          <p:cTn id="8" fill="hold" nodeType="afterGroup">
                            <p:stCondLst>
                              <p:cond delay="2000"/>
                            </p:stCondLst>
                            <p:childTnLst>
                              <p:par>
                                <p:cTn id="9" presetID="20" presetClass="entr" presetSubtype="0" fill="hold" nodeType="afterEffect">
                                  <p:stCondLst>
                                    <p:cond delay="0"/>
                                  </p:stCondLst>
                                  <p:childTnLst>
                                    <p:set>
                                      <p:cBhvr>
                                        <p:cTn id="10" dur="1" fill="hold">
                                          <p:stCondLst>
                                            <p:cond delay="0"/>
                                          </p:stCondLst>
                                        </p:cTn>
                                        <p:tgtEl>
                                          <p:spTgt spid="4106"/>
                                        </p:tgtEl>
                                        <p:attrNameLst>
                                          <p:attrName>style.visibility</p:attrName>
                                        </p:attrNameLst>
                                      </p:cBhvr>
                                      <p:to>
                                        <p:strVal val="visible"/>
                                      </p:to>
                                    </p:set>
                                    <p:animEffect transition="in" filter="wedge">
                                      <p:cBhvr>
                                        <p:cTn id="11" dur="2000"/>
                                        <p:tgtEl>
                                          <p:spTgt spid="4106"/>
                                        </p:tgtEl>
                                      </p:cBhvr>
                                    </p:animEffect>
                                  </p:childTnLst>
                                </p:cTn>
                              </p:par>
                            </p:childTnLst>
                          </p:cTn>
                        </p:par>
                        <p:par>
                          <p:cTn id="12" fill="hold" nodeType="afterGroup">
                            <p:stCondLst>
                              <p:cond delay="4000"/>
                            </p:stCondLst>
                            <p:childTnLst>
                              <p:par>
                                <p:cTn id="13" presetID="18" presetClass="entr" presetSubtype="3" fill="hold" grpId="0"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strips(upRight)">
                                      <p:cBhvr>
                                        <p:cTn id="15" dur="500"/>
                                        <p:tgtEl>
                                          <p:spTgt spid="4107"/>
                                        </p:tgtEl>
                                      </p:cBhvr>
                                    </p:animEffect>
                                  </p:childTnLst>
                                </p:cTn>
                              </p:par>
                            </p:childTnLst>
                          </p:cTn>
                        </p:par>
                        <p:par>
                          <p:cTn id="16" fill="hold" nodeType="afterGroup">
                            <p:stCondLst>
                              <p:cond delay="4500"/>
                            </p:stCondLst>
                            <p:childTnLst>
                              <p:par>
                                <p:cTn id="17" presetID="18" presetClass="entr" presetSubtype="3" fill="hold" nodeType="afterEffect">
                                  <p:stCondLst>
                                    <p:cond delay="0"/>
                                  </p:stCondLst>
                                  <p:childTnLst>
                                    <p:set>
                                      <p:cBhvr>
                                        <p:cTn id="18" dur="1" fill="hold">
                                          <p:stCondLst>
                                            <p:cond delay="0"/>
                                          </p:stCondLst>
                                        </p:cTn>
                                        <p:tgtEl>
                                          <p:spTgt spid="4103"/>
                                        </p:tgtEl>
                                        <p:attrNameLst>
                                          <p:attrName>style.visibility</p:attrName>
                                        </p:attrNameLst>
                                      </p:cBhvr>
                                      <p:to>
                                        <p:strVal val="visible"/>
                                      </p:to>
                                    </p:set>
                                    <p:animEffect transition="in" filter="strips(upRight)">
                                      <p:cBhvr>
                                        <p:cTn id="19" dur="500"/>
                                        <p:tgtEl>
                                          <p:spTgt spid="4103"/>
                                        </p:tgtEl>
                                      </p:cBhvr>
                                    </p:animEffect>
                                  </p:childTnLst>
                                </p:cTn>
                              </p:par>
                            </p:childTnLst>
                          </p:cTn>
                        </p:par>
                        <p:par>
                          <p:cTn id="20" fill="hold" nodeType="afterGroup">
                            <p:stCondLst>
                              <p:cond delay="5000"/>
                            </p:stCondLst>
                            <p:childTnLst>
                              <p:par>
                                <p:cTn id="21" presetID="18" presetClass="entr" presetSubtype="3" fill="hold" grpId="0" nodeType="afterEffect">
                                  <p:stCondLst>
                                    <p:cond delay="0"/>
                                  </p:stCondLst>
                                  <p:childTnLst>
                                    <p:set>
                                      <p:cBhvr>
                                        <p:cTn id="22" dur="1" fill="hold">
                                          <p:stCondLst>
                                            <p:cond delay="0"/>
                                          </p:stCondLst>
                                        </p:cTn>
                                        <p:tgtEl>
                                          <p:spTgt spid="4105"/>
                                        </p:tgtEl>
                                        <p:attrNameLst>
                                          <p:attrName>style.visibility</p:attrName>
                                        </p:attrNameLst>
                                      </p:cBhvr>
                                      <p:to>
                                        <p:strVal val="visible"/>
                                      </p:to>
                                    </p:set>
                                    <p:animEffect transition="in" filter="strips(upRight)">
                                      <p:cBhvr>
                                        <p:cTn id="23" dur="500"/>
                                        <p:tgtEl>
                                          <p:spTgt spid="4105"/>
                                        </p:tgtEl>
                                      </p:cBhvr>
                                    </p:animEffect>
                                  </p:childTnLst>
                                </p:cTn>
                              </p:par>
                            </p:childTnLst>
                          </p:cTn>
                        </p:par>
                        <p:par>
                          <p:cTn id="24" fill="hold" nodeType="afterGroup">
                            <p:stCondLst>
                              <p:cond delay="5500"/>
                            </p:stCondLst>
                            <p:childTnLst>
                              <p:par>
                                <p:cTn id="25" presetID="19" presetClass="entr" presetSubtype="10" fill="hold" nodeType="afterEffect">
                                  <p:stCondLst>
                                    <p:cond delay="0"/>
                                  </p:stCondLst>
                                  <p:childTnLst>
                                    <p:set>
                                      <p:cBhvr>
                                        <p:cTn id="26" dur="1" fill="hold">
                                          <p:stCondLst>
                                            <p:cond delay="0"/>
                                          </p:stCondLst>
                                        </p:cTn>
                                        <p:tgtEl>
                                          <p:spTgt spid="4108"/>
                                        </p:tgtEl>
                                        <p:attrNameLst>
                                          <p:attrName>style.visibility</p:attrName>
                                        </p:attrNameLst>
                                      </p:cBhvr>
                                      <p:to>
                                        <p:strVal val="visible"/>
                                      </p:to>
                                    </p:set>
                                    <p:anim calcmode="lin" valueType="num">
                                      <p:cBhvr>
                                        <p:cTn id="27" dur="5000" fill="hold"/>
                                        <p:tgtEl>
                                          <p:spTgt spid="4108"/>
                                        </p:tgtEl>
                                        <p:attrNameLst>
                                          <p:attrName>ppt_w</p:attrName>
                                        </p:attrNameLst>
                                      </p:cBhvr>
                                      <p:tavLst>
                                        <p:tav tm="0" fmla="#ppt_w*sin(2.5*pi*$)">
                                          <p:val>
                                            <p:fltVal val="0"/>
                                          </p:val>
                                        </p:tav>
                                        <p:tav tm="100000">
                                          <p:val>
                                            <p:fltVal val="1"/>
                                          </p:val>
                                        </p:tav>
                                      </p:tavLst>
                                    </p:anim>
                                    <p:anim calcmode="lin" valueType="num">
                                      <p:cBhvr>
                                        <p:cTn id="28" dur="5000" fill="hold"/>
                                        <p:tgtEl>
                                          <p:spTgt spid="4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105" grpId="0" animBg="1"/>
      <p:bldP spid="410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838200" y="53975"/>
            <a:ext cx="7772400" cy="1470025"/>
          </a:xfrm>
        </p:spPr>
        <p:txBody>
          <a:bodyPr/>
          <a:lstStyle/>
          <a:p>
            <a:pPr eaLnBrk="1" hangingPunct="1"/>
            <a:r>
              <a:rPr lang="en-US" altLang="en-US"/>
              <a:t>A Freed Slave By The Name Of Alexander Campbell</a:t>
            </a:r>
          </a:p>
        </p:txBody>
      </p:sp>
      <p:sp>
        <p:nvSpPr>
          <p:cNvPr id="19459" name="Rectangle 3"/>
          <p:cNvSpPr>
            <a:spLocks noGrp="1" noChangeArrowheads="1"/>
          </p:cNvSpPr>
          <p:nvPr>
            <p:ph type="subTitle" idx="1"/>
          </p:nvPr>
        </p:nvSpPr>
        <p:spPr>
          <a:xfrm>
            <a:off x="-76200" y="1676400"/>
            <a:ext cx="6781800" cy="5105400"/>
          </a:xfrm>
        </p:spPr>
        <p:txBody>
          <a:bodyPr/>
          <a:lstStyle/>
          <a:p>
            <a:pPr marL="398463" indent="-398463" algn="l" eaLnBrk="1" hangingPunct="1">
              <a:lnSpc>
                <a:spcPct val="80000"/>
              </a:lnSpc>
              <a:buFont typeface="Wingdings" charset="2"/>
              <a:buChar char="ü"/>
            </a:pPr>
            <a:r>
              <a:rPr lang="en-US" altLang="en-US" sz="2400"/>
              <a:t>One Slave Baptized Into Christ at Cane Ridge Was A Man By The Name Of Alexander Campbell</a:t>
            </a:r>
          </a:p>
          <a:p>
            <a:pPr marL="398463" indent="-398463" algn="l" eaLnBrk="1" hangingPunct="1">
              <a:lnSpc>
                <a:spcPct val="80000"/>
              </a:lnSpc>
              <a:buFont typeface="Wingdings" charset="2"/>
              <a:buChar char="ü"/>
            </a:pPr>
            <a:r>
              <a:rPr lang="en-US" altLang="en-US" sz="2400"/>
              <a:t>He was freed to preach among the </a:t>
            </a:r>
            <a:br>
              <a:rPr lang="en-US" altLang="en-US" sz="2400"/>
            </a:br>
            <a:r>
              <a:rPr lang="en-US" altLang="en-US" sz="2400"/>
              <a:t>blacks enslaved by many of the white members.</a:t>
            </a:r>
          </a:p>
          <a:p>
            <a:pPr marL="398463" indent="-398463" algn="l" eaLnBrk="1" hangingPunct="1">
              <a:lnSpc>
                <a:spcPct val="80000"/>
              </a:lnSpc>
              <a:buFont typeface="Wingdings" charset="2"/>
              <a:buChar char="ü"/>
            </a:pPr>
            <a:r>
              <a:rPr lang="en-US" altLang="en-US" sz="2400"/>
              <a:t>He later moved to Midway, Kentucky where the white brother there built a building for the blacks to worship. He baptized over 300 </a:t>
            </a:r>
            <a:br>
              <a:rPr lang="en-US" altLang="en-US" sz="2400"/>
            </a:br>
            <a:r>
              <a:rPr lang="en-US" altLang="en-US" sz="2400"/>
              <a:t>into Christ there.</a:t>
            </a:r>
          </a:p>
          <a:p>
            <a:pPr marL="398463" indent="-398463" algn="l" eaLnBrk="1" hangingPunct="1">
              <a:lnSpc>
                <a:spcPct val="80000"/>
              </a:lnSpc>
              <a:buFont typeface="Wingdings" charset="2"/>
              <a:buChar char="ü"/>
            </a:pPr>
            <a:r>
              <a:rPr lang="en-US" altLang="en-US" sz="2400"/>
              <a:t>As growth among the African-American brethren developed, the white brethren encouraged their meeting on their own, </a:t>
            </a:r>
            <a:br>
              <a:rPr lang="en-US" altLang="en-US" sz="2400"/>
            </a:br>
            <a:r>
              <a:rPr lang="en-US" altLang="en-US" sz="2400"/>
              <a:t>often helping to build their church buildings, showing the beginning of segregated meetings.</a:t>
            </a:r>
          </a:p>
        </p:txBody>
      </p:sp>
      <p:grpSp>
        <p:nvGrpSpPr>
          <p:cNvPr id="2" name="Group 8"/>
          <p:cNvGrpSpPr>
            <a:grpSpLocks/>
          </p:cNvGrpSpPr>
          <p:nvPr/>
        </p:nvGrpSpPr>
        <p:grpSpPr bwMode="auto">
          <a:xfrm>
            <a:off x="5943600" y="1600200"/>
            <a:ext cx="2959100" cy="2271713"/>
            <a:chOff x="3744" y="1008"/>
            <a:chExt cx="1864" cy="1431"/>
          </a:xfrm>
        </p:grpSpPr>
        <p:pic>
          <p:nvPicPr>
            <p:cNvPr id="17416" name="Picture 5" descr="Cane Ridge 0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 y="1008"/>
              <a:ext cx="1864" cy="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7"/>
            <p:cNvSpPr txBox="1">
              <a:spLocks noChangeArrowheads="1"/>
            </p:cNvSpPr>
            <p:nvPr/>
          </p:nvSpPr>
          <p:spPr bwMode="auto">
            <a:xfrm>
              <a:off x="4176" y="2208"/>
              <a:ext cx="13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Cane Ridge</a:t>
              </a:r>
            </a:p>
          </p:txBody>
        </p:sp>
      </p:grpSp>
      <p:grpSp>
        <p:nvGrpSpPr>
          <p:cNvPr id="3" name="Group 10"/>
          <p:cNvGrpSpPr>
            <a:grpSpLocks/>
          </p:cNvGrpSpPr>
          <p:nvPr/>
        </p:nvGrpSpPr>
        <p:grpSpPr bwMode="auto">
          <a:xfrm>
            <a:off x="6223000" y="4191000"/>
            <a:ext cx="2844800" cy="2514600"/>
            <a:chOff x="3920" y="2640"/>
            <a:chExt cx="1792" cy="1584"/>
          </a:xfrm>
        </p:grpSpPr>
        <p:pic>
          <p:nvPicPr>
            <p:cNvPr id="17414" name="Picture 6" descr="Midway,Orig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0" y="2640"/>
              <a:ext cx="1792" cy="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9"/>
            <p:cNvSpPr txBox="1">
              <a:spLocks noChangeArrowheads="1"/>
            </p:cNvSpPr>
            <p:nvPr/>
          </p:nvSpPr>
          <p:spPr bwMode="auto">
            <a:xfrm>
              <a:off x="4032" y="3820"/>
              <a:ext cx="15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Midway Meetinghouse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9" fill="hold" grpId="0" nodeType="clickEffect">
                                  <p:stCondLst>
                                    <p:cond delay="0"/>
                                  </p:stCondLst>
                                  <p:childTnLst>
                                    <p:set>
                                      <p:cBhvr>
                                        <p:cTn id="19" dur="1" fill="hold">
                                          <p:stCondLst>
                                            <p:cond delay="0"/>
                                          </p:stCondLst>
                                        </p:cTn>
                                        <p:tgtEl>
                                          <p:spTgt spid="19459">
                                            <p:txEl>
                                              <p:pRg st="0" end="0"/>
                                            </p:txEl>
                                          </p:spTgt>
                                        </p:tgtEl>
                                        <p:attrNameLst>
                                          <p:attrName>style.visibility</p:attrName>
                                        </p:attrNameLst>
                                      </p:cBhvr>
                                      <p:to>
                                        <p:strVal val="visible"/>
                                      </p:to>
                                    </p:set>
                                    <p:anim calcmode="lin" valueType="num">
                                      <p:cBhvr additive="base">
                                        <p:cTn id="20" dur="500" fill="hold"/>
                                        <p:tgtEl>
                                          <p:spTgt spid="19459">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945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9" fill="hold" grpId="0" nodeType="clickEffect">
                                  <p:stCondLst>
                                    <p:cond delay="0"/>
                                  </p:stCondLst>
                                  <p:childTnLst>
                                    <p:set>
                                      <p:cBhvr>
                                        <p:cTn id="25" dur="1" fill="hold">
                                          <p:stCondLst>
                                            <p:cond delay="0"/>
                                          </p:stCondLst>
                                        </p:cTn>
                                        <p:tgtEl>
                                          <p:spTgt spid="19459">
                                            <p:txEl>
                                              <p:pRg st="1" end="1"/>
                                            </p:txEl>
                                          </p:spTgt>
                                        </p:tgtEl>
                                        <p:attrNameLst>
                                          <p:attrName>style.visibility</p:attrName>
                                        </p:attrNameLst>
                                      </p:cBhvr>
                                      <p:to>
                                        <p:strVal val="visible"/>
                                      </p:to>
                                    </p:set>
                                    <p:anim calcmode="lin" valueType="num">
                                      <p:cBhvr additive="base">
                                        <p:cTn id="26" dur="500" fill="hold"/>
                                        <p:tgtEl>
                                          <p:spTgt spid="19459">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945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9" fill="hold" grpId="0" nodeType="clickEffect">
                                  <p:stCondLst>
                                    <p:cond delay="0"/>
                                  </p:stCondLst>
                                  <p:childTnLst>
                                    <p:set>
                                      <p:cBhvr>
                                        <p:cTn id="31" dur="1" fill="hold">
                                          <p:stCondLst>
                                            <p:cond delay="0"/>
                                          </p:stCondLst>
                                        </p:cTn>
                                        <p:tgtEl>
                                          <p:spTgt spid="19459">
                                            <p:txEl>
                                              <p:pRg st="2" end="2"/>
                                            </p:txEl>
                                          </p:spTgt>
                                        </p:tgtEl>
                                        <p:attrNameLst>
                                          <p:attrName>style.visibility</p:attrName>
                                        </p:attrNameLst>
                                      </p:cBhvr>
                                      <p:to>
                                        <p:strVal val="visible"/>
                                      </p:to>
                                    </p:set>
                                    <p:anim calcmode="lin" valueType="num">
                                      <p:cBhvr additive="base">
                                        <p:cTn id="32" dur="500" fill="hold"/>
                                        <p:tgtEl>
                                          <p:spTgt spid="19459">
                                            <p:txEl>
                                              <p:pRg st="2" end="2"/>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945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9" fill="hold" grpId="0" nodeType="clickEffect">
                                  <p:stCondLst>
                                    <p:cond delay="0"/>
                                  </p:stCondLst>
                                  <p:childTnLst>
                                    <p:set>
                                      <p:cBhvr>
                                        <p:cTn id="37" dur="1" fill="hold">
                                          <p:stCondLst>
                                            <p:cond delay="0"/>
                                          </p:stCondLst>
                                        </p:cTn>
                                        <p:tgtEl>
                                          <p:spTgt spid="19459">
                                            <p:txEl>
                                              <p:pRg st="3" end="3"/>
                                            </p:txEl>
                                          </p:spTgt>
                                        </p:tgtEl>
                                        <p:attrNameLst>
                                          <p:attrName>style.visibility</p:attrName>
                                        </p:attrNameLst>
                                      </p:cBhvr>
                                      <p:to>
                                        <p:strVal val="visible"/>
                                      </p:to>
                                    </p:set>
                                    <p:anim calcmode="lin" valueType="num">
                                      <p:cBhvr additive="base">
                                        <p:cTn id="38" dur="500" fill="hold"/>
                                        <p:tgtEl>
                                          <p:spTgt spid="19459">
                                            <p:txEl>
                                              <p:pRg st="3" end="3"/>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9459">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0" y="53975"/>
            <a:ext cx="9144000" cy="1470025"/>
          </a:xfrm>
        </p:spPr>
        <p:txBody>
          <a:bodyPr/>
          <a:lstStyle/>
          <a:p>
            <a:pPr eaLnBrk="1" hangingPunct="1"/>
            <a:r>
              <a:rPr lang="en-US" altLang="en-US" sz="3600"/>
              <a:t>Preaching Among African-Americans Was Not Always Welcomed In Some Locations</a:t>
            </a:r>
          </a:p>
        </p:txBody>
      </p:sp>
      <p:sp>
        <p:nvSpPr>
          <p:cNvPr id="6147" name="Rectangle 3"/>
          <p:cNvSpPr>
            <a:spLocks noGrp="1" noChangeArrowheads="1"/>
          </p:cNvSpPr>
          <p:nvPr>
            <p:ph type="subTitle" idx="1"/>
          </p:nvPr>
        </p:nvSpPr>
        <p:spPr>
          <a:xfrm>
            <a:off x="304800" y="1752600"/>
            <a:ext cx="6781800" cy="4572000"/>
          </a:xfrm>
        </p:spPr>
        <p:txBody>
          <a:bodyPr/>
          <a:lstStyle/>
          <a:p>
            <a:pPr algn="l" eaLnBrk="1" hangingPunct="1">
              <a:lnSpc>
                <a:spcPct val="90000"/>
              </a:lnSpc>
            </a:pPr>
            <a:r>
              <a:rPr lang="en-US" altLang="en-US" sz="2400"/>
              <a:t>In 1817, Thomas Campbell, father of Alexander, moved his family to Burlington, Ky. to start a school. In the summer of 1819 he noticed some blacks “amusing themselves in a grove,” as was their Sunday tradition. He approached them and asked them if they wanted to come into the school house to allow him to read the Bible to them. They obliged. On the next day he was approached by a friend who told him that it was illegal to teach the black people. He was so angered by this ungodly law that he closed the school and immediately returned to Virginia, where such foolishness was not considered.</a:t>
            </a:r>
          </a:p>
        </p:txBody>
      </p:sp>
      <p:pic>
        <p:nvPicPr>
          <p:cNvPr id="6149" name="Picture 5" descr="campbelltho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286000"/>
            <a:ext cx="2146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ssolve">
                                      <p:cBhvr>
                                        <p:cTn id="7" dur="500"/>
                                        <p:tgtEl>
                                          <p:spTgt spid="6146"/>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6149"/>
                                        </p:tgtEl>
                                        <p:attrNameLst>
                                          <p:attrName>style.visibility</p:attrName>
                                        </p:attrNameLst>
                                      </p:cBhvr>
                                      <p:to>
                                        <p:strVal val="visible"/>
                                      </p:to>
                                    </p:set>
                                    <p:animEffect transition="in" filter="wedge">
                                      <p:cBhvr>
                                        <p:cTn id="11" dur="2000"/>
                                        <p:tgtEl>
                                          <p:spTgt spid="6149"/>
                                        </p:tgtEl>
                                      </p:cBhvr>
                                    </p:animEffect>
                                  </p:childTnLst>
                                </p:cTn>
                              </p:par>
                            </p:childTnLst>
                          </p:cTn>
                        </p:par>
                        <p:par>
                          <p:cTn id="12" fill="hold" nodeType="afterGroup">
                            <p:stCondLst>
                              <p:cond delay="2500"/>
                            </p:stCondLst>
                            <p:childTnLst>
                              <p:par>
                                <p:cTn id="13" presetID="20" presetClass="entr" presetSubtype="0" fill="hold" grpId="0" nodeType="afterEffect">
                                  <p:stCondLst>
                                    <p:cond delay="0"/>
                                  </p:stCondLst>
                                  <p:childTnLst>
                                    <p:set>
                                      <p:cBhvr>
                                        <p:cTn id="14" dur="1" fill="hold">
                                          <p:stCondLst>
                                            <p:cond delay="0"/>
                                          </p:stCondLst>
                                        </p:cTn>
                                        <p:tgtEl>
                                          <p:spTgt spid="6147">
                                            <p:txEl>
                                              <p:pRg st="0" end="0"/>
                                            </p:txEl>
                                          </p:spTgt>
                                        </p:tgtEl>
                                        <p:attrNameLst>
                                          <p:attrName>style.visibility</p:attrName>
                                        </p:attrNameLst>
                                      </p:cBhvr>
                                      <p:to>
                                        <p:strVal val="visible"/>
                                      </p:to>
                                    </p:set>
                                    <p:animEffect transition="in" filter="wedge">
                                      <p:cBhvr>
                                        <p:cTn id="15" dur="20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0" y="53975"/>
            <a:ext cx="9144000" cy="1470025"/>
          </a:xfrm>
        </p:spPr>
        <p:txBody>
          <a:bodyPr/>
          <a:lstStyle/>
          <a:p>
            <a:pPr eaLnBrk="1" hangingPunct="1"/>
            <a:r>
              <a:rPr lang="en-US" altLang="en-US" sz="3600"/>
              <a:t>Many Plantation Owners Believed The Gospel Should Be Taught To Their Slaves </a:t>
            </a:r>
          </a:p>
        </p:txBody>
      </p:sp>
      <p:sp>
        <p:nvSpPr>
          <p:cNvPr id="7171" name="Rectangle 3"/>
          <p:cNvSpPr>
            <a:spLocks noGrp="1" noChangeArrowheads="1"/>
          </p:cNvSpPr>
          <p:nvPr>
            <p:ph type="subTitle" idx="1"/>
          </p:nvPr>
        </p:nvSpPr>
        <p:spPr>
          <a:xfrm>
            <a:off x="304800" y="1752600"/>
            <a:ext cx="5486400" cy="4572000"/>
          </a:xfrm>
        </p:spPr>
        <p:txBody>
          <a:bodyPr/>
          <a:lstStyle/>
          <a:p>
            <a:pPr algn="l" eaLnBrk="1" hangingPunct="1"/>
            <a:r>
              <a:rPr lang="en-US" altLang="en-US" sz="2800"/>
              <a:t>Abraham Ricks, a landowner in Northwest Alabama, who was baptized by Alexander Campbell, so believed in the teaching of the gospel to his slaves that he baptized his slaved George Ricks, taught him to preach among the slaves, and even built his slaves their own church building.</a:t>
            </a:r>
          </a:p>
        </p:txBody>
      </p:sp>
      <p:pic>
        <p:nvPicPr>
          <p:cNvPr id="7173" name="Picture 5" descr="Ricks,LaGrange,etc00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00200"/>
            <a:ext cx="278447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Ricks,LaGrange,etc006a"/>
          <p:cNvPicPr>
            <a:picLocks noChangeAspect="1" noChangeArrowheads="1"/>
          </p:cNvPicPr>
          <p:nvPr/>
        </p:nvPicPr>
        <p:blipFill>
          <a:blip r:embed="rId4">
            <a:extLst>
              <a:ext uri="{28A0092B-C50C-407E-A947-70E740481C1C}">
                <a14:useLocalDpi xmlns:a14="http://schemas.microsoft.com/office/drawing/2010/main" val="0"/>
              </a:ext>
            </a:extLst>
          </a:blip>
          <a:srcRect l="14694" t="10899" r="13469" b="42235"/>
          <a:stretch>
            <a:fillRect/>
          </a:stretch>
        </p:blipFill>
        <p:spPr bwMode="auto">
          <a:xfrm>
            <a:off x="5715000" y="3429000"/>
            <a:ext cx="3352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edge">
                                      <p:cBhvr>
                                        <p:cTn id="7" dur="20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wedge">
                                      <p:cBhvr>
                                        <p:cTn id="12" dur="2000"/>
                                        <p:tgtEl>
                                          <p:spTgt spid="7171">
                                            <p:txEl>
                                              <p:pRg st="0" end="0"/>
                                            </p:txEl>
                                          </p:spTgt>
                                        </p:tgtEl>
                                      </p:cBhvr>
                                    </p:animEffect>
                                  </p:childTnLst>
                                </p:cTn>
                              </p:par>
                              <p:par>
                                <p:cTn id="13" presetID="20" presetClass="entr" presetSubtype="0" fill="hold" nodeType="withEffect">
                                  <p:stCondLst>
                                    <p:cond delay="0"/>
                                  </p:stCondLst>
                                  <p:childTnLst>
                                    <p:set>
                                      <p:cBhvr>
                                        <p:cTn id="14" dur="1" fill="hold">
                                          <p:stCondLst>
                                            <p:cond delay="0"/>
                                          </p:stCondLst>
                                        </p:cTn>
                                        <p:tgtEl>
                                          <p:spTgt spid="7173"/>
                                        </p:tgtEl>
                                        <p:attrNameLst>
                                          <p:attrName>style.visibility</p:attrName>
                                        </p:attrNameLst>
                                      </p:cBhvr>
                                      <p:to>
                                        <p:strVal val="visible"/>
                                      </p:to>
                                    </p:set>
                                    <p:animEffect transition="in" filter="wedge">
                                      <p:cBhvr>
                                        <p:cTn id="15" dur="2000"/>
                                        <p:tgtEl>
                                          <p:spTgt spid="717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7174"/>
                                        </p:tgtEl>
                                        <p:attrNameLst>
                                          <p:attrName>style.visibility</p:attrName>
                                        </p:attrNameLst>
                                      </p:cBhvr>
                                      <p:to>
                                        <p:strVal val="visible"/>
                                      </p:to>
                                    </p:set>
                                    <p:animEffect transition="in" filter="dissolve">
                                      <p:cBhvr>
                                        <p:cTn id="20" dur="2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subTitle" idx="1"/>
          </p:nvPr>
        </p:nvSpPr>
        <p:spPr>
          <a:xfrm>
            <a:off x="304800" y="3352800"/>
            <a:ext cx="4038600" cy="2743200"/>
          </a:xfrm>
        </p:spPr>
        <p:txBody>
          <a:bodyPr/>
          <a:lstStyle/>
          <a:p>
            <a:pPr eaLnBrk="1" hangingPunct="1"/>
            <a:r>
              <a:rPr lang="en-US" altLang="en-US"/>
              <a:t>The Church Building Built For The Slaves By Abraham Ricks Where George Ricks Preached</a:t>
            </a:r>
          </a:p>
        </p:txBody>
      </p:sp>
      <p:pic>
        <p:nvPicPr>
          <p:cNvPr id="9221" name="Picture 5" descr="Ricks,LaGrange,etc01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81200"/>
            <a:ext cx="41148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6"/>
          <p:cNvSpPr>
            <a:spLocks noChangeArrowheads="1"/>
          </p:cNvSpPr>
          <p:nvPr/>
        </p:nvSpPr>
        <p:spPr bwMode="auto">
          <a:xfrm>
            <a:off x="4876800" y="4648200"/>
            <a:ext cx="4038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US" altLang="en-US" sz="3200"/>
              <a:t>The Ricks Plantation Home As It Looks Today, Near Tuscumbia, Alabama</a:t>
            </a:r>
          </a:p>
        </p:txBody>
      </p:sp>
      <p:pic>
        <p:nvPicPr>
          <p:cNvPr id="9223" name="Picture 7" descr="100_439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434340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 calcmode="lin" valueType="num">
                                      <p:cBhvr>
                                        <p:cTn id="7" dur="2000" fill="hold"/>
                                        <p:tgtEl>
                                          <p:spTgt spid="9218">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9218">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221"/>
                                        </p:tgtEl>
                                        <p:attrNameLst>
                                          <p:attrName>style.visibility</p:attrName>
                                        </p:attrNameLst>
                                      </p:cBhvr>
                                      <p:to>
                                        <p:strVal val="visible"/>
                                      </p:to>
                                    </p:set>
                                    <p:anim calcmode="lin" valueType="num">
                                      <p:cBhvr>
                                        <p:cTn id="11" dur="2000" fill="hold"/>
                                        <p:tgtEl>
                                          <p:spTgt spid="9221"/>
                                        </p:tgtEl>
                                        <p:attrNameLst>
                                          <p:attrName>ppt_w</p:attrName>
                                        </p:attrNameLst>
                                      </p:cBhvr>
                                      <p:tavLst>
                                        <p:tav tm="0">
                                          <p:val>
                                            <p:fltVal val="0"/>
                                          </p:val>
                                        </p:tav>
                                        <p:tav tm="100000">
                                          <p:val>
                                            <p:strVal val="#ppt_w"/>
                                          </p:val>
                                        </p:tav>
                                      </p:tavLst>
                                    </p:anim>
                                    <p:anim calcmode="lin" valueType="num">
                                      <p:cBhvr>
                                        <p:cTn id="12" dur="2000" fill="hold"/>
                                        <p:tgtEl>
                                          <p:spTgt spid="9221"/>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9222"/>
                                        </p:tgtEl>
                                        <p:attrNameLst>
                                          <p:attrName>style.visibility</p:attrName>
                                        </p:attrNameLst>
                                      </p:cBhvr>
                                      <p:to>
                                        <p:strVal val="visible"/>
                                      </p:to>
                                    </p:set>
                                    <p:anim calcmode="lin" valueType="num">
                                      <p:cBhvr>
                                        <p:cTn id="15" dur="2000" fill="hold"/>
                                        <p:tgtEl>
                                          <p:spTgt spid="9222"/>
                                        </p:tgtEl>
                                        <p:attrNameLst>
                                          <p:attrName>ppt_w</p:attrName>
                                        </p:attrNameLst>
                                      </p:cBhvr>
                                      <p:tavLst>
                                        <p:tav tm="0">
                                          <p:val>
                                            <p:fltVal val="0"/>
                                          </p:val>
                                        </p:tav>
                                        <p:tav tm="100000">
                                          <p:val>
                                            <p:strVal val="#ppt_w"/>
                                          </p:val>
                                        </p:tav>
                                      </p:tavLst>
                                    </p:anim>
                                    <p:anim calcmode="lin" valueType="num">
                                      <p:cBhvr>
                                        <p:cTn id="16" dur="2000" fill="hold"/>
                                        <p:tgtEl>
                                          <p:spTgt spid="922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9223"/>
                                        </p:tgtEl>
                                        <p:attrNameLst>
                                          <p:attrName>style.visibility</p:attrName>
                                        </p:attrNameLst>
                                      </p:cBhvr>
                                      <p:to>
                                        <p:strVal val="visible"/>
                                      </p:to>
                                    </p:set>
                                    <p:anim calcmode="lin" valueType="num">
                                      <p:cBhvr>
                                        <p:cTn id="19" dur="2000" fill="hold"/>
                                        <p:tgtEl>
                                          <p:spTgt spid="9223"/>
                                        </p:tgtEl>
                                        <p:attrNameLst>
                                          <p:attrName>ppt_w</p:attrName>
                                        </p:attrNameLst>
                                      </p:cBhvr>
                                      <p:tavLst>
                                        <p:tav tm="0">
                                          <p:val>
                                            <p:fltVal val="0"/>
                                          </p:val>
                                        </p:tav>
                                        <p:tav tm="100000">
                                          <p:val>
                                            <p:strVal val="#ppt_w"/>
                                          </p:val>
                                        </p:tav>
                                      </p:tavLst>
                                    </p:anim>
                                    <p:anim calcmode="lin" valueType="num">
                                      <p:cBhvr>
                                        <p:cTn id="20" dur="2000" fill="hold"/>
                                        <p:tgtEl>
                                          <p:spTgt spid="92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P spid="92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352800" y="2209800"/>
            <a:ext cx="5486400" cy="3087688"/>
            <a:chOff x="-3" y="-3"/>
            <a:chExt cx="5764" cy="1945"/>
          </a:xfrm>
        </p:grpSpPr>
        <p:grpSp>
          <p:nvGrpSpPr>
            <p:cNvPr id="1030" name="Group 3"/>
            <p:cNvGrpSpPr>
              <a:grpSpLocks/>
            </p:cNvGrpSpPr>
            <p:nvPr/>
          </p:nvGrpSpPr>
          <p:grpSpPr bwMode="auto">
            <a:xfrm>
              <a:off x="0" y="0"/>
              <a:ext cx="5758" cy="1939"/>
              <a:chOff x="0" y="0"/>
              <a:chExt cx="5758" cy="1939"/>
            </a:xfrm>
          </p:grpSpPr>
          <p:grpSp>
            <p:nvGrpSpPr>
              <p:cNvPr id="1032" name="Group 4"/>
              <p:cNvGrpSpPr>
                <a:grpSpLocks/>
              </p:cNvGrpSpPr>
              <p:nvPr/>
            </p:nvGrpSpPr>
            <p:grpSpPr bwMode="auto">
              <a:xfrm>
                <a:off x="0" y="0"/>
                <a:ext cx="230" cy="403"/>
                <a:chOff x="0" y="0"/>
                <a:chExt cx="230" cy="403"/>
              </a:xfrm>
            </p:grpSpPr>
            <p:sp>
              <p:nvSpPr>
                <p:cNvPr id="1104" name="Rectangle 5"/>
                <p:cNvSpPr>
                  <a:spLocks noChangeArrowheads="1"/>
                </p:cNvSpPr>
                <p:nvPr/>
              </p:nvSpPr>
              <p:spPr bwMode="auto">
                <a:xfrm>
                  <a:off x="0" y="0"/>
                  <a:ext cx="230" cy="4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105" name="Group 6"/>
                <p:cNvGrpSpPr>
                  <a:grpSpLocks/>
                </p:cNvGrpSpPr>
                <p:nvPr/>
              </p:nvGrpSpPr>
              <p:grpSpPr bwMode="auto">
                <a:xfrm>
                  <a:off x="0" y="0"/>
                  <a:ext cx="230" cy="403"/>
                  <a:chOff x="0" y="0"/>
                  <a:chExt cx="230" cy="403"/>
                </a:xfrm>
              </p:grpSpPr>
              <p:sp>
                <p:nvSpPr>
                  <p:cNvPr id="1106" name="Rectangle 7"/>
                  <p:cNvSpPr>
                    <a:spLocks noChangeArrowheads="1"/>
                  </p:cNvSpPr>
                  <p:nvPr/>
                </p:nvSpPr>
                <p:spPr bwMode="auto">
                  <a:xfrm>
                    <a:off x="0" y="0"/>
                    <a:ext cx="230" cy="4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200" b="1">
                        <a:solidFill>
                          <a:srgbClr val="000000"/>
                        </a:solidFill>
                        <a:latin typeface="Arial Unicode MS" charset="0"/>
                      </a:rPr>
                      <a:t>#</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107" name="Rectangle 8"/>
                  <p:cNvSpPr>
                    <a:spLocks noChangeArrowheads="1"/>
                  </p:cNvSpPr>
                  <p:nvPr/>
                </p:nvSpPr>
                <p:spPr bwMode="auto">
                  <a:xfrm>
                    <a:off x="0" y="0"/>
                    <a:ext cx="23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grpSp>
            <p:nvGrpSpPr>
              <p:cNvPr id="1033" name="Group 9"/>
              <p:cNvGrpSpPr>
                <a:grpSpLocks/>
              </p:cNvGrpSpPr>
              <p:nvPr/>
            </p:nvGrpSpPr>
            <p:grpSpPr bwMode="auto">
              <a:xfrm>
                <a:off x="230" y="0"/>
                <a:ext cx="1382" cy="403"/>
                <a:chOff x="230" y="0"/>
                <a:chExt cx="1382" cy="403"/>
              </a:xfrm>
            </p:grpSpPr>
            <p:sp>
              <p:nvSpPr>
                <p:cNvPr id="1100" name="Rectangle 10"/>
                <p:cNvSpPr>
                  <a:spLocks noChangeArrowheads="1"/>
                </p:cNvSpPr>
                <p:nvPr/>
              </p:nvSpPr>
              <p:spPr bwMode="auto">
                <a:xfrm>
                  <a:off x="230" y="0"/>
                  <a:ext cx="1382" cy="4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101" name="Group 11"/>
                <p:cNvGrpSpPr>
                  <a:grpSpLocks/>
                </p:cNvGrpSpPr>
                <p:nvPr/>
              </p:nvGrpSpPr>
              <p:grpSpPr bwMode="auto">
                <a:xfrm>
                  <a:off x="230" y="0"/>
                  <a:ext cx="1382" cy="403"/>
                  <a:chOff x="230" y="0"/>
                  <a:chExt cx="1382" cy="403"/>
                </a:xfrm>
              </p:grpSpPr>
              <p:sp>
                <p:nvSpPr>
                  <p:cNvPr id="1102" name="Rectangle 12"/>
                  <p:cNvSpPr>
                    <a:spLocks noChangeArrowheads="1"/>
                  </p:cNvSpPr>
                  <p:nvPr/>
                </p:nvSpPr>
                <p:spPr bwMode="auto">
                  <a:xfrm>
                    <a:off x="230" y="0"/>
                    <a:ext cx="1382" cy="4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b="1">
                        <a:solidFill>
                          <a:srgbClr val="000000"/>
                        </a:solidFill>
                        <a:latin typeface="Arial Unicode MS" charset="0"/>
                      </a:rPr>
                      <a:t>Gentile Kingdom</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103" name="Rectangle 13"/>
                  <p:cNvSpPr>
                    <a:spLocks noChangeArrowheads="1"/>
                  </p:cNvSpPr>
                  <p:nvPr/>
                </p:nvSpPr>
                <p:spPr bwMode="auto">
                  <a:xfrm>
                    <a:off x="230" y="0"/>
                    <a:ext cx="1382"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grpSp>
            <p:nvGrpSpPr>
              <p:cNvPr id="1034" name="Group 14"/>
              <p:cNvGrpSpPr>
                <a:grpSpLocks/>
              </p:cNvGrpSpPr>
              <p:nvPr/>
            </p:nvGrpSpPr>
            <p:grpSpPr bwMode="auto">
              <a:xfrm>
                <a:off x="1612" y="0"/>
                <a:ext cx="2226" cy="403"/>
                <a:chOff x="1612" y="0"/>
                <a:chExt cx="2226" cy="403"/>
              </a:xfrm>
            </p:grpSpPr>
            <p:sp>
              <p:nvSpPr>
                <p:cNvPr id="1096" name="Rectangle 15"/>
                <p:cNvSpPr>
                  <a:spLocks noChangeArrowheads="1"/>
                </p:cNvSpPr>
                <p:nvPr/>
              </p:nvSpPr>
              <p:spPr bwMode="auto">
                <a:xfrm>
                  <a:off x="1612" y="0"/>
                  <a:ext cx="2226" cy="4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097" name="Group 16"/>
                <p:cNvGrpSpPr>
                  <a:grpSpLocks/>
                </p:cNvGrpSpPr>
                <p:nvPr/>
              </p:nvGrpSpPr>
              <p:grpSpPr bwMode="auto">
                <a:xfrm>
                  <a:off x="1612" y="0"/>
                  <a:ext cx="2226" cy="403"/>
                  <a:chOff x="1612" y="0"/>
                  <a:chExt cx="2226" cy="403"/>
                </a:xfrm>
              </p:grpSpPr>
              <p:sp>
                <p:nvSpPr>
                  <p:cNvPr id="1098" name="Rectangle 17"/>
                  <p:cNvSpPr>
                    <a:spLocks noChangeArrowheads="1"/>
                  </p:cNvSpPr>
                  <p:nvPr/>
                </p:nvSpPr>
                <p:spPr bwMode="auto">
                  <a:xfrm>
                    <a:off x="1612" y="0"/>
                    <a:ext cx="2226" cy="4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b="1">
                        <a:solidFill>
                          <a:srgbClr val="000000"/>
                        </a:solidFill>
                        <a:latin typeface="Arial Unicode MS" charset="0"/>
                      </a:rPr>
                      <a:t>Image Symbol</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99" name="Rectangle 18"/>
                  <p:cNvSpPr>
                    <a:spLocks noChangeArrowheads="1"/>
                  </p:cNvSpPr>
                  <p:nvPr/>
                </p:nvSpPr>
                <p:spPr bwMode="auto">
                  <a:xfrm>
                    <a:off x="1612" y="0"/>
                    <a:ext cx="2226"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grpSp>
            <p:nvGrpSpPr>
              <p:cNvPr id="1035" name="Group 19"/>
              <p:cNvGrpSpPr>
                <a:grpSpLocks/>
              </p:cNvGrpSpPr>
              <p:nvPr/>
            </p:nvGrpSpPr>
            <p:grpSpPr bwMode="auto">
              <a:xfrm>
                <a:off x="3838" y="0"/>
                <a:ext cx="1920" cy="403"/>
                <a:chOff x="3838" y="0"/>
                <a:chExt cx="1920" cy="403"/>
              </a:xfrm>
            </p:grpSpPr>
            <p:sp>
              <p:nvSpPr>
                <p:cNvPr id="1092" name="Rectangle 20"/>
                <p:cNvSpPr>
                  <a:spLocks noChangeArrowheads="1"/>
                </p:cNvSpPr>
                <p:nvPr/>
              </p:nvSpPr>
              <p:spPr bwMode="auto">
                <a:xfrm>
                  <a:off x="3838" y="0"/>
                  <a:ext cx="1920" cy="4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093" name="Group 21"/>
                <p:cNvGrpSpPr>
                  <a:grpSpLocks/>
                </p:cNvGrpSpPr>
                <p:nvPr/>
              </p:nvGrpSpPr>
              <p:grpSpPr bwMode="auto">
                <a:xfrm>
                  <a:off x="3838" y="0"/>
                  <a:ext cx="1920" cy="403"/>
                  <a:chOff x="3838" y="0"/>
                  <a:chExt cx="1920" cy="403"/>
                </a:xfrm>
              </p:grpSpPr>
              <p:sp>
                <p:nvSpPr>
                  <p:cNvPr id="1094" name="Rectangle 22"/>
                  <p:cNvSpPr>
                    <a:spLocks noChangeArrowheads="1"/>
                  </p:cNvSpPr>
                  <p:nvPr/>
                </p:nvSpPr>
                <p:spPr bwMode="auto">
                  <a:xfrm>
                    <a:off x="3838" y="0"/>
                    <a:ext cx="1920" cy="4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b="1">
                        <a:solidFill>
                          <a:srgbClr val="000000"/>
                        </a:solidFill>
                        <a:latin typeface="Arial Unicode MS" charset="0"/>
                      </a:rPr>
                      <a:t>Reign over Israel</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95" name="Rectangle 23"/>
                  <p:cNvSpPr>
                    <a:spLocks noChangeArrowheads="1"/>
                  </p:cNvSpPr>
                  <p:nvPr/>
                </p:nvSpPr>
                <p:spPr bwMode="auto">
                  <a:xfrm>
                    <a:off x="3838" y="0"/>
                    <a:ext cx="1920"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grpSp>
            <p:nvGrpSpPr>
              <p:cNvPr id="1036" name="Group 24"/>
              <p:cNvGrpSpPr>
                <a:grpSpLocks/>
              </p:cNvGrpSpPr>
              <p:nvPr/>
            </p:nvGrpSpPr>
            <p:grpSpPr bwMode="auto">
              <a:xfrm>
                <a:off x="0" y="403"/>
                <a:ext cx="230" cy="384"/>
                <a:chOff x="0" y="403"/>
                <a:chExt cx="230" cy="384"/>
              </a:xfrm>
            </p:grpSpPr>
            <p:sp>
              <p:nvSpPr>
                <p:cNvPr id="1088" name="Rectangle 25"/>
                <p:cNvSpPr>
                  <a:spLocks noChangeArrowheads="1"/>
                </p:cNvSpPr>
                <p:nvPr/>
              </p:nvSpPr>
              <p:spPr bwMode="auto">
                <a:xfrm>
                  <a:off x="0" y="403"/>
                  <a:ext cx="230"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089" name="Group 26"/>
                <p:cNvGrpSpPr>
                  <a:grpSpLocks/>
                </p:cNvGrpSpPr>
                <p:nvPr/>
              </p:nvGrpSpPr>
              <p:grpSpPr bwMode="auto">
                <a:xfrm>
                  <a:off x="0" y="403"/>
                  <a:ext cx="230" cy="384"/>
                  <a:chOff x="0" y="403"/>
                  <a:chExt cx="230" cy="384"/>
                </a:xfrm>
              </p:grpSpPr>
              <p:sp>
                <p:nvSpPr>
                  <p:cNvPr id="1090" name="Rectangle 27"/>
                  <p:cNvSpPr>
                    <a:spLocks noChangeArrowheads="1"/>
                  </p:cNvSpPr>
                  <p:nvPr/>
                </p:nvSpPr>
                <p:spPr bwMode="auto">
                  <a:xfrm>
                    <a:off x="0" y="403"/>
                    <a:ext cx="230"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b="1">
                        <a:solidFill>
                          <a:srgbClr val="000000"/>
                        </a:solidFill>
                        <a:latin typeface="Arial Unicode MS" charset="0"/>
                      </a:rPr>
                      <a:t>1</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91" name="Rectangle 28"/>
                  <p:cNvSpPr>
                    <a:spLocks noChangeArrowheads="1"/>
                  </p:cNvSpPr>
                  <p:nvPr/>
                </p:nvSpPr>
                <p:spPr bwMode="auto">
                  <a:xfrm>
                    <a:off x="0" y="403"/>
                    <a:ext cx="23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grpSp>
            <p:nvGrpSpPr>
              <p:cNvPr id="1037" name="Group 29"/>
              <p:cNvGrpSpPr>
                <a:grpSpLocks/>
              </p:cNvGrpSpPr>
              <p:nvPr/>
            </p:nvGrpSpPr>
            <p:grpSpPr bwMode="auto">
              <a:xfrm>
                <a:off x="230" y="403"/>
                <a:ext cx="1382" cy="384"/>
                <a:chOff x="230" y="403"/>
                <a:chExt cx="1382" cy="384"/>
              </a:xfrm>
            </p:grpSpPr>
            <p:sp>
              <p:nvSpPr>
                <p:cNvPr id="1086" name="Rectangle 30"/>
                <p:cNvSpPr>
                  <a:spLocks noChangeArrowheads="1"/>
                </p:cNvSpPr>
                <p:nvPr/>
              </p:nvSpPr>
              <p:spPr bwMode="auto">
                <a:xfrm>
                  <a:off x="230" y="403"/>
                  <a:ext cx="138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b="1">
                      <a:solidFill>
                        <a:srgbClr val="000000"/>
                      </a:solidFill>
                      <a:latin typeface="Arial Unicode MS" charset="0"/>
                    </a:rPr>
                    <a:t>Babylon (a)</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87" name="Rectangle 31"/>
                <p:cNvSpPr>
                  <a:spLocks noChangeArrowheads="1"/>
                </p:cNvSpPr>
                <p:nvPr/>
              </p:nvSpPr>
              <p:spPr bwMode="auto">
                <a:xfrm>
                  <a:off x="230" y="403"/>
                  <a:ext cx="1382"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1038" name="Group 32"/>
              <p:cNvGrpSpPr>
                <a:grpSpLocks/>
              </p:cNvGrpSpPr>
              <p:nvPr/>
            </p:nvGrpSpPr>
            <p:grpSpPr bwMode="auto">
              <a:xfrm>
                <a:off x="1612" y="403"/>
                <a:ext cx="2226" cy="384"/>
                <a:chOff x="1612" y="403"/>
                <a:chExt cx="2226" cy="384"/>
              </a:xfrm>
            </p:grpSpPr>
            <p:sp>
              <p:nvSpPr>
                <p:cNvPr id="1084" name="Rectangle 33"/>
                <p:cNvSpPr>
                  <a:spLocks noChangeArrowheads="1"/>
                </p:cNvSpPr>
                <p:nvPr/>
              </p:nvSpPr>
              <p:spPr bwMode="auto">
                <a:xfrm>
                  <a:off x="1612" y="403"/>
                  <a:ext cx="222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a:solidFill>
                        <a:srgbClr val="000000"/>
                      </a:solidFill>
                      <a:latin typeface="Arial Unicode MS" charset="0"/>
                    </a:rPr>
                    <a:t>  Head of </a:t>
                  </a:r>
                  <a:r>
                    <a:rPr lang="en-US" altLang="en-US" sz="1000" b="1">
                      <a:solidFill>
                        <a:srgbClr val="000000"/>
                      </a:solidFill>
                      <a:latin typeface="Arial Unicode MS" charset="0"/>
                    </a:rPr>
                    <a:t>GOLD</a:t>
                  </a:r>
                  <a:endParaRPr lang="en-US" altLang="en-US" sz="1200">
                    <a:solidFill>
                      <a:srgbClr val="66FF33"/>
                    </a:solidFill>
                    <a:latin typeface="Arial Unicode MS" charset="0"/>
                    <a:ea typeface="Arial Unicode MS" charset="0"/>
                  </a:endParaRPr>
                </a:p>
                <a:p>
                  <a:endParaRPr lang="en-US" altLang="en-US" sz="2400">
                    <a:latin typeface="Times New Roman" charset="0"/>
                  </a:endParaRPr>
                </a:p>
              </p:txBody>
            </p:sp>
            <p:sp>
              <p:nvSpPr>
                <p:cNvPr id="1085" name="Rectangle 34"/>
                <p:cNvSpPr>
                  <a:spLocks noChangeArrowheads="1"/>
                </p:cNvSpPr>
                <p:nvPr/>
              </p:nvSpPr>
              <p:spPr bwMode="auto">
                <a:xfrm>
                  <a:off x="1612" y="403"/>
                  <a:ext cx="2226"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1039" name="Group 35"/>
              <p:cNvGrpSpPr>
                <a:grpSpLocks/>
              </p:cNvGrpSpPr>
              <p:nvPr/>
            </p:nvGrpSpPr>
            <p:grpSpPr bwMode="auto">
              <a:xfrm>
                <a:off x="3838" y="403"/>
                <a:ext cx="1920" cy="384"/>
                <a:chOff x="3838" y="403"/>
                <a:chExt cx="1920" cy="384"/>
              </a:xfrm>
            </p:grpSpPr>
            <p:sp>
              <p:nvSpPr>
                <p:cNvPr id="1082" name="Rectangle 36"/>
                <p:cNvSpPr>
                  <a:spLocks noChangeArrowheads="1"/>
                </p:cNvSpPr>
                <p:nvPr/>
              </p:nvSpPr>
              <p:spPr bwMode="auto">
                <a:xfrm>
                  <a:off x="3838" y="403"/>
                  <a:ext cx="192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a:solidFill>
                        <a:srgbClr val="000000"/>
                      </a:solidFill>
                      <a:latin typeface="Arial Unicode MS" charset="0"/>
                    </a:rPr>
                    <a:t>625 B.C. TO 539 B.C.</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83" name="Rectangle 37"/>
                <p:cNvSpPr>
                  <a:spLocks noChangeArrowheads="1"/>
                </p:cNvSpPr>
                <p:nvPr/>
              </p:nvSpPr>
              <p:spPr bwMode="auto">
                <a:xfrm>
                  <a:off x="3838" y="403"/>
                  <a:ext cx="192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1040" name="Group 38"/>
              <p:cNvGrpSpPr>
                <a:grpSpLocks/>
              </p:cNvGrpSpPr>
              <p:nvPr/>
            </p:nvGrpSpPr>
            <p:grpSpPr bwMode="auto">
              <a:xfrm>
                <a:off x="0" y="787"/>
                <a:ext cx="230" cy="384"/>
                <a:chOff x="0" y="787"/>
                <a:chExt cx="230" cy="384"/>
              </a:xfrm>
            </p:grpSpPr>
            <p:sp>
              <p:nvSpPr>
                <p:cNvPr id="1078" name="Rectangle 39"/>
                <p:cNvSpPr>
                  <a:spLocks noChangeArrowheads="1"/>
                </p:cNvSpPr>
                <p:nvPr/>
              </p:nvSpPr>
              <p:spPr bwMode="auto">
                <a:xfrm>
                  <a:off x="0" y="787"/>
                  <a:ext cx="230"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079" name="Group 40"/>
                <p:cNvGrpSpPr>
                  <a:grpSpLocks/>
                </p:cNvGrpSpPr>
                <p:nvPr/>
              </p:nvGrpSpPr>
              <p:grpSpPr bwMode="auto">
                <a:xfrm>
                  <a:off x="0" y="787"/>
                  <a:ext cx="230" cy="384"/>
                  <a:chOff x="0" y="787"/>
                  <a:chExt cx="230" cy="384"/>
                </a:xfrm>
              </p:grpSpPr>
              <p:sp>
                <p:nvSpPr>
                  <p:cNvPr id="1080" name="Rectangle 41"/>
                  <p:cNvSpPr>
                    <a:spLocks noChangeArrowheads="1"/>
                  </p:cNvSpPr>
                  <p:nvPr/>
                </p:nvSpPr>
                <p:spPr bwMode="auto">
                  <a:xfrm>
                    <a:off x="0" y="787"/>
                    <a:ext cx="230"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b="1">
                        <a:solidFill>
                          <a:srgbClr val="000000"/>
                        </a:solidFill>
                        <a:latin typeface="Arial Unicode MS" charset="0"/>
                      </a:rPr>
                      <a:t>2</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81" name="Rectangle 42"/>
                  <p:cNvSpPr>
                    <a:spLocks noChangeArrowheads="1"/>
                  </p:cNvSpPr>
                  <p:nvPr/>
                </p:nvSpPr>
                <p:spPr bwMode="auto">
                  <a:xfrm>
                    <a:off x="0" y="787"/>
                    <a:ext cx="23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grpSp>
            <p:nvGrpSpPr>
              <p:cNvPr id="1041" name="Group 43"/>
              <p:cNvGrpSpPr>
                <a:grpSpLocks/>
              </p:cNvGrpSpPr>
              <p:nvPr/>
            </p:nvGrpSpPr>
            <p:grpSpPr bwMode="auto">
              <a:xfrm>
                <a:off x="230" y="787"/>
                <a:ext cx="1382" cy="384"/>
                <a:chOff x="230" y="787"/>
                <a:chExt cx="1382" cy="384"/>
              </a:xfrm>
            </p:grpSpPr>
            <p:sp>
              <p:nvSpPr>
                <p:cNvPr id="1076" name="Rectangle 44"/>
                <p:cNvSpPr>
                  <a:spLocks noChangeArrowheads="1"/>
                </p:cNvSpPr>
                <p:nvPr/>
              </p:nvSpPr>
              <p:spPr bwMode="auto">
                <a:xfrm>
                  <a:off x="230" y="787"/>
                  <a:ext cx="138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b="1">
                      <a:solidFill>
                        <a:srgbClr val="000000"/>
                      </a:solidFill>
                      <a:latin typeface="Arial Unicode MS" charset="0"/>
                    </a:rPr>
                    <a:t>Medo-Persia (b)</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77" name="Rectangle 45"/>
                <p:cNvSpPr>
                  <a:spLocks noChangeArrowheads="1"/>
                </p:cNvSpPr>
                <p:nvPr/>
              </p:nvSpPr>
              <p:spPr bwMode="auto">
                <a:xfrm>
                  <a:off x="230" y="787"/>
                  <a:ext cx="1382"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1042" name="Group 46"/>
              <p:cNvGrpSpPr>
                <a:grpSpLocks/>
              </p:cNvGrpSpPr>
              <p:nvPr/>
            </p:nvGrpSpPr>
            <p:grpSpPr bwMode="auto">
              <a:xfrm>
                <a:off x="1612" y="787"/>
                <a:ext cx="2226" cy="384"/>
                <a:chOff x="1612" y="787"/>
                <a:chExt cx="2226" cy="384"/>
              </a:xfrm>
            </p:grpSpPr>
            <p:sp>
              <p:nvSpPr>
                <p:cNvPr id="1074" name="Rectangle 47"/>
                <p:cNvSpPr>
                  <a:spLocks noChangeArrowheads="1"/>
                </p:cNvSpPr>
                <p:nvPr/>
              </p:nvSpPr>
              <p:spPr bwMode="auto">
                <a:xfrm>
                  <a:off x="1612" y="787"/>
                  <a:ext cx="222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a:solidFill>
                        <a:srgbClr val="000000"/>
                      </a:solidFill>
                      <a:latin typeface="Arial Unicode MS" charset="0"/>
                    </a:rPr>
                    <a:t>  Chest and Arms of </a:t>
                  </a:r>
                  <a:r>
                    <a:rPr lang="en-US" altLang="en-US" sz="1000" b="1">
                      <a:solidFill>
                        <a:srgbClr val="000000"/>
                      </a:solidFill>
                      <a:latin typeface="Arial Unicode MS" charset="0"/>
                    </a:rPr>
                    <a:t>SILVER</a:t>
                  </a:r>
                  <a:endParaRPr lang="en-US" altLang="en-US" sz="1200">
                    <a:solidFill>
                      <a:srgbClr val="66FF33"/>
                    </a:solidFill>
                    <a:latin typeface="Arial Unicode MS" charset="0"/>
                    <a:ea typeface="Arial Unicode MS" charset="0"/>
                  </a:endParaRPr>
                </a:p>
                <a:p>
                  <a:endParaRPr lang="en-US" altLang="en-US" sz="2400">
                    <a:latin typeface="Times New Roman" charset="0"/>
                  </a:endParaRPr>
                </a:p>
              </p:txBody>
            </p:sp>
            <p:sp>
              <p:nvSpPr>
                <p:cNvPr id="1075" name="Rectangle 48"/>
                <p:cNvSpPr>
                  <a:spLocks noChangeArrowheads="1"/>
                </p:cNvSpPr>
                <p:nvPr/>
              </p:nvSpPr>
              <p:spPr bwMode="auto">
                <a:xfrm>
                  <a:off x="1612" y="787"/>
                  <a:ext cx="2226"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1043" name="Group 49"/>
              <p:cNvGrpSpPr>
                <a:grpSpLocks/>
              </p:cNvGrpSpPr>
              <p:nvPr/>
            </p:nvGrpSpPr>
            <p:grpSpPr bwMode="auto">
              <a:xfrm>
                <a:off x="3838" y="787"/>
                <a:ext cx="1920" cy="384"/>
                <a:chOff x="3838" y="787"/>
                <a:chExt cx="1920" cy="384"/>
              </a:xfrm>
            </p:grpSpPr>
            <p:sp>
              <p:nvSpPr>
                <p:cNvPr id="1072" name="Rectangle 50"/>
                <p:cNvSpPr>
                  <a:spLocks noChangeArrowheads="1"/>
                </p:cNvSpPr>
                <p:nvPr/>
              </p:nvSpPr>
              <p:spPr bwMode="auto">
                <a:xfrm>
                  <a:off x="3838" y="787"/>
                  <a:ext cx="192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a:solidFill>
                        <a:srgbClr val="000000"/>
                      </a:solidFill>
                      <a:latin typeface="Arial Unicode MS" charset="0"/>
                    </a:rPr>
                    <a:t>539 B.C. TO 331 B.C.</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73" name="Rectangle 51"/>
                <p:cNvSpPr>
                  <a:spLocks noChangeArrowheads="1"/>
                </p:cNvSpPr>
                <p:nvPr/>
              </p:nvSpPr>
              <p:spPr bwMode="auto">
                <a:xfrm>
                  <a:off x="3838" y="787"/>
                  <a:ext cx="192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1044" name="Group 52"/>
              <p:cNvGrpSpPr>
                <a:grpSpLocks/>
              </p:cNvGrpSpPr>
              <p:nvPr/>
            </p:nvGrpSpPr>
            <p:grpSpPr bwMode="auto">
              <a:xfrm>
                <a:off x="0" y="1171"/>
                <a:ext cx="230" cy="384"/>
                <a:chOff x="0" y="1171"/>
                <a:chExt cx="230" cy="384"/>
              </a:xfrm>
            </p:grpSpPr>
            <p:sp>
              <p:nvSpPr>
                <p:cNvPr id="1068" name="Rectangle 53"/>
                <p:cNvSpPr>
                  <a:spLocks noChangeArrowheads="1"/>
                </p:cNvSpPr>
                <p:nvPr/>
              </p:nvSpPr>
              <p:spPr bwMode="auto">
                <a:xfrm>
                  <a:off x="0" y="1171"/>
                  <a:ext cx="230"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069" name="Group 54"/>
                <p:cNvGrpSpPr>
                  <a:grpSpLocks/>
                </p:cNvGrpSpPr>
                <p:nvPr/>
              </p:nvGrpSpPr>
              <p:grpSpPr bwMode="auto">
                <a:xfrm>
                  <a:off x="0" y="1171"/>
                  <a:ext cx="230" cy="384"/>
                  <a:chOff x="0" y="1171"/>
                  <a:chExt cx="230" cy="384"/>
                </a:xfrm>
              </p:grpSpPr>
              <p:sp>
                <p:nvSpPr>
                  <p:cNvPr id="1070" name="Rectangle 55"/>
                  <p:cNvSpPr>
                    <a:spLocks noChangeArrowheads="1"/>
                  </p:cNvSpPr>
                  <p:nvPr/>
                </p:nvSpPr>
                <p:spPr bwMode="auto">
                  <a:xfrm>
                    <a:off x="0" y="1171"/>
                    <a:ext cx="230"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b="1">
                        <a:solidFill>
                          <a:srgbClr val="000000"/>
                        </a:solidFill>
                        <a:latin typeface="Arial Unicode MS" charset="0"/>
                      </a:rPr>
                      <a:t>3</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71" name="Rectangle 56"/>
                  <p:cNvSpPr>
                    <a:spLocks noChangeArrowheads="1"/>
                  </p:cNvSpPr>
                  <p:nvPr/>
                </p:nvSpPr>
                <p:spPr bwMode="auto">
                  <a:xfrm>
                    <a:off x="0" y="1171"/>
                    <a:ext cx="23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grpSp>
            <p:nvGrpSpPr>
              <p:cNvPr id="1045" name="Group 57"/>
              <p:cNvGrpSpPr>
                <a:grpSpLocks/>
              </p:cNvGrpSpPr>
              <p:nvPr/>
            </p:nvGrpSpPr>
            <p:grpSpPr bwMode="auto">
              <a:xfrm>
                <a:off x="230" y="1171"/>
                <a:ext cx="1382" cy="384"/>
                <a:chOff x="230" y="1171"/>
                <a:chExt cx="1382" cy="384"/>
              </a:xfrm>
            </p:grpSpPr>
            <p:sp>
              <p:nvSpPr>
                <p:cNvPr id="1066" name="Rectangle 58"/>
                <p:cNvSpPr>
                  <a:spLocks noChangeArrowheads="1"/>
                </p:cNvSpPr>
                <p:nvPr/>
              </p:nvSpPr>
              <p:spPr bwMode="auto">
                <a:xfrm>
                  <a:off x="230" y="1171"/>
                  <a:ext cx="138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b="1">
                      <a:solidFill>
                        <a:srgbClr val="000000"/>
                      </a:solidFill>
                      <a:latin typeface="Arial Unicode MS" charset="0"/>
                    </a:rPr>
                    <a:t>Greece</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67" name="Rectangle 59"/>
                <p:cNvSpPr>
                  <a:spLocks noChangeArrowheads="1"/>
                </p:cNvSpPr>
                <p:nvPr/>
              </p:nvSpPr>
              <p:spPr bwMode="auto">
                <a:xfrm>
                  <a:off x="230" y="1171"/>
                  <a:ext cx="1382"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1046" name="Group 60"/>
              <p:cNvGrpSpPr>
                <a:grpSpLocks/>
              </p:cNvGrpSpPr>
              <p:nvPr/>
            </p:nvGrpSpPr>
            <p:grpSpPr bwMode="auto">
              <a:xfrm>
                <a:off x="1612" y="1171"/>
                <a:ext cx="2226" cy="384"/>
                <a:chOff x="1612" y="1171"/>
                <a:chExt cx="2226" cy="384"/>
              </a:xfrm>
            </p:grpSpPr>
            <p:sp>
              <p:nvSpPr>
                <p:cNvPr id="1064" name="Rectangle 61"/>
                <p:cNvSpPr>
                  <a:spLocks noChangeArrowheads="1"/>
                </p:cNvSpPr>
                <p:nvPr/>
              </p:nvSpPr>
              <p:spPr bwMode="auto">
                <a:xfrm>
                  <a:off x="1612" y="1171"/>
                  <a:ext cx="222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a:solidFill>
                        <a:srgbClr val="000000"/>
                      </a:solidFill>
                      <a:latin typeface="Arial Unicode MS" charset="0"/>
                    </a:rPr>
                    <a:t>  Waist and Thighs of </a:t>
                  </a:r>
                  <a:r>
                    <a:rPr lang="en-US" altLang="en-US" sz="1000" b="1">
                      <a:solidFill>
                        <a:srgbClr val="000000"/>
                      </a:solidFill>
                      <a:latin typeface="Arial Unicode MS" charset="0"/>
                    </a:rPr>
                    <a:t>BRONZE</a:t>
                  </a:r>
                  <a:endParaRPr lang="en-US" altLang="en-US" sz="1200">
                    <a:solidFill>
                      <a:srgbClr val="66FF33"/>
                    </a:solidFill>
                    <a:latin typeface="Arial Unicode MS" charset="0"/>
                    <a:ea typeface="Arial Unicode MS" charset="0"/>
                  </a:endParaRPr>
                </a:p>
                <a:p>
                  <a:endParaRPr lang="en-US" altLang="en-US" sz="2400">
                    <a:latin typeface="Times New Roman" charset="0"/>
                  </a:endParaRPr>
                </a:p>
              </p:txBody>
            </p:sp>
            <p:sp>
              <p:nvSpPr>
                <p:cNvPr id="1065" name="Rectangle 62"/>
                <p:cNvSpPr>
                  <a:spLocks noChangeArrowheads="1"/>
                </p:cNvSpPr>
                <p:nvPr/>
              </p:nvSpPr>
              <p:spPr bwMode="auto">
                <a:xfrm>
                  <a:off x="1612" y="1171"/>
                  <a:ext cx="2226"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1047" name="Group 63"/>
              <p:cNvGrpSpPr>
                <a:grpSpLocks/>
              </p:cNvGrpSpPr>
              <p:nvPr/>
            </p:nvGrpSpPr>
            <p:grpSpPr bwMode="auto">
              <a:xfrm>
                <a:off x="3838" y="1171"/>
                <a:ext cx="1920" cy="384"/>
                <a:chOff x="3838" y="1171"/>
                <a:chExt cx="1920" cy="384"/>
              </a:xfrm>
            </p:grpSpPr>
            <p:sp>
              <p:nvSpPr>
                <p:cNvPr id="1062" name="Rectangle 64"/>
                <p:cNvSpPr>
                  <a:spLocks noChangeArrowheads="1"/>
                </p:cNvSpPr>
                <p:nvPr/>
              </p:nvSpPr>
              <p:spPr bwMode="auto">
                <a:xfrm>
                  <a:off x="3838" y="1171"/>
                  <a:ext cx="192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a:solidFill>
                        <a:srgbClr val="000000"/>
                      </a:solidFill>
                      <a:latin typeface="Arial Unicode MS" charset="0"/>
                    </a:rPr>
                    <a:t>331 B.C. TO 164 B.C. (c)</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63" name="Rectangle 65"/>
                <p:cNvSpPr>
                  <a:spLocks noChangeArrowheads="1"/>
                </p:cNvSpPr>
                <p:nvPr/>
              </p:nvSpPr>
              <p:spPr bwMode="auto">
                <a:xfrm>
                  <a:off x="3838" y="1171"/>
                  <a:ext cx="192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1048" name="Group 66"/>
              <p:cNvGrpSpPr>
                <a:grpSpLocks/>
              </p:cNvGrpSpPr>
              <p:nvPr/>
            </p:nvGrpSpPr>
            <p:grpSpPr bwMode="auto">
              <a:xfrm>
                <a:off x="0" y="1555"/>
                <a:ext cx="230" cy="384"/>
                <a:chOff x="0" y="1555"/>
                <a:chExt cx="230" cy="384"/>
              </a:xfrm>
            </p:grpSpPr>
            <p:sp>
              <p:nvSpPr>
                <p:cNvPr id="1058" name="Rectangle 67"/>
                <p:cNvSpPr>
                  <a:spLocks noChangeArrowheads="1"/>
                </p:cNvSpPr>
                <p:nvPr/>
              </p:nvSpPr>
              <p:spPr bwMode="auto">
                <a:xfrm>
                  <a:off x="0" y="1555"/>
                  <a:ext cx="230"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059" name="Group 68"/>
                <p:cNvGrpSpPr>
                  <a:grpSpLocks/>
                </p:cNvGrpSpPr>
                <p:nvPr/>
              </p:nvGrpSpPr>
              <p:grpSpPr bwMode="auto">
                <a:xfrm>
                  <a:off x="0" y="1555"/>
                  <a:ext cx="230" cy="384"/>
                  <a:chOff x="0" y="1555"/>
                  <a:chExt cx="230" cy="384"/>
                </a:xfrm>
              </p:grpSpPr>
              <p:sp>
                <p:nvSpPr>
                  <p:cNvPr id="1060" name="Rectangle 69"/>
                  <p:cNvSpPr>
                    <a:spLocks noChangeArrowheads="1"/>
                  </p:cNvSpPr>
                  <p:nvPr/>
                </p:nvSpPr>
                <p:spPr bwMode="auto">
                  <a:xfrm>
                    <a:off x="0" y="1555"/>
                    <a:ext cx="230"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b="1">
                        <a:solidFill>
                          <a:srgbClr val="000000"/>
                        </a:solidFill>
                        <a:latin typeface="Arial Unicode MS" charset="0"/>
                      </a:rPr>
                      <a:t>4</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61" name="Rectangle 70"/>
                  <p:cNvSpPr>
                    <a:spLocks noChangeArrowheads="1"/>
                  </p:cNvSpPr>
                  <p:nvPr/>
                </p:nvSpPr>
                <p:spPr bwMode="auto">
                  <a:xfrm>
                    <a:off x="0" y="1555"/>
                    <a:ext cx="23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grpSp>
            <p:nvGrpSpPr>
              <p:cNvPr id="1049" name="Group 71"/>
              <p:cNvGrpSpPr>
                <a:grpSpLocks/>
              </p:cNvGrpSpPr>
              <p:nvPr/>
            </p:nvGrpSpPr>
            <p:grpSpPr bwMode="auto">
              <a:xfrm>
                <a:off x="230" y="1555"/>
                <a:ext cx="1382" cy="384"/>
                <a:chOff x="230" y="1555"/>
                <a:chExt cx="1382" cy="384"/>
              </a:xfrm>
            </p:grpSpPr>
            <p:sp>
              <p:nvSpPr>
                <p:cNvPr id="1056" name="Rectangle 72"/>
                <p:cNvSpPr>
                  <a:spLocks noChangeArrowheads="1"/>
                </p:cNvSpPr>
                <p:nvPr/>
              </p:nvSpPr>
              <p:spPr bwMode="auto">
                <a:xfrm>
                  <a:off x="230" y="1555"/>
                  <a:ext cx="138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b="1">
                      <a:solidFill>
                        <a:srgbClr val="000000"/>
                      </a:solidFill>
                      <a:latin typeface="Arial Unicode MS" charset="0"/>
                    </a:rPr>
                    <a:t>Rome</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57" name="Rectangle 73"/>
                <p:cNvSpPr>
                  <a:spLocks noChangeArrowheads="1"/>
                </p:cNvSpPr>
                <p:nvPr/>
              </p:nvSpPr>
              <p:spPr bwMode="auto">
                <a:xfrm>
                  <a:off x="230" y="1555"/>
                  <a:ext cx="1382"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1050" name="Group 74"/>
              <p:cNvGrpSpPr>
                <a:grpSpLocks/>
              </p:cNvGrpSpPr>
              <p:nvPr/>
            </p:nvGrpSpPr>
            <p:grpSpPr bwMode="auto">
              <a:xfrm>
                <a:off x="1612" y="1555"/>
                <a:ext cx="2226" cy="384"/>
                <a:chOff x="1612" y="1555"/>
                <a:chExt cx="2226" cy="384"/>
              </a:xfrm>
            </p:grpSpPr>
            <p:sp>
              <p:nvSpPr>
                <p:cNvPr id="1054" name="Rectangle 75"/>
                <p:cNvSpPr>
                  <a:spLocks noChangeArrowheads="1"/>
                </p:cNvSpPr>
                <p:nvPr/>
              </p:nvSpPr>
              <p:spPr bwMode="auto">
                <a:xfrm>
                  <a:off x="1612" y="1555"/>
                  <a:ext cx="222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a:solidFill>
                        <a:srgbClr val="000000"/>
                      </a:solidFill>
                      <a:latin typeface="Arial Unicode MS" charset="0"/>
                    </a:rPr>
                    <a:t>  Legs of </a:t>
                  </a:r>
                  <a:r>
                    <a:rPr lang="en-US" altLang="en-US" sz="1000" b="1">
                      <a:solidFill>
                        <a:srgbClr val="000000"/>
                      </a:solidFill>
                      <a:latin typeface="Arial Unicode MS" charset="0"/>
                    </a:rPr>
                    <a:t>IRON</a:t>
                  </a:r>
                  <a:endParaRPr lang="en-US" altLang="en-US" sz="1200">
                    <a:solidFill>
                      <a:srgbClr val="66FF33"/>
                    </a:solidFill>
                    <a:latin typeface="Arial Unicode MS" charset="0"/>
                    <a:ea typeface="Arial Unicode MS" charset="0"/>
                  </a:endParaRPr>
                </a:p>
                <a:p>
                  <a:endParaRPr lang="en-US" altLang="en-US" sz="2400">
                    <a:latin typeface="Times New Roman" charset="0"/>
                  </a:endParaRPr>
                </a:p>
              </p:txBody>
            </p:sp>
            <p:sp>
              <p:nvSpPr>
                <p:cNvPr id="1055" name="Rectangle 76"/>
                <p:cNvSpPr>
                  <a:spLocks noChangeArrowheads="1"/>
                </p:cNvSpPr>
                <p:nvPr/>
              </p:nvSpPr>
              <p:spPr bwMode="auto">
                <a:xfrm>
                  <a:off x="1612" y="1555"/>
                  <a:ext cx="2226"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1051" name="Group 77"/>
              <p:cNvGrpSpPr>
                <a:grpSpLocks/>
              </p:cNvGrpSpPr>
              <p:nvPr/>
            </p:nvGrpSpPr>
            <p:grpSpPr bwMode="auto">
              <a:xfrm>
                <a:off x="3838" y="1555"/>
                <a:ext cx="1920" cy="384"/>
                <a:chOff x="3838" y="1555"/>
                <a:chExt cx="1920" cy="384"/>
              </a:xfrm>
            </p:grpSpPr>
            <p:sp>
              <p:nvSpPr>
                <p:cNvPr id="1052" name="Rectangle 78"/>
                <p:cNvSpPr>
                  <a:spLocks noChangeArrowheads="1"/>
                </p:cNvSpPr>
                <p:nvPr/>
              </p:nvSpPr>
              <p:spPr bwMode="auto">
                <a:xfrm>
                  <a:off x="3838" y="1555"/>
                  <a:ext cx="192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000">
                      <a:solidFill>
                        <a:srgbClr val="000000"/>
                      </a:solidFill>
                      <a:latin typeface="Arial Unicode MS" charset="0"/>
                    </a:rPr>
                    <a:t>164 B.C. - 70 A.D.</a:t>
                  </a:r>
                  <a:endParaRPr lang="en-US" altLang="en-US" sz="1200">
                    <a:solidFill>
                      <a:srgbClr val="66FF33"/>
                    </a:solidFill>
                    <a:latin typeface="Arial Unicode MS" charset="0"/>
                    <a:ea typeface="Arial Unicode MS" charset="0"/>
                  </a:endParaRPr>
                </a:p>
                <a:p>
                  <a:pPr algn="ctr"/>
                  <a:endParaRPr lang="en-US" altLang="en-US" sz="2400">
                    <a:latin typeface="Times New Roman" charset="0"/>
                  </a:endParaRPr>
                </a:p>
              </p:txBody>
            </p:sp>
            <p:sp>
              <p:nvSpPr>
                <p:cNvPr id="1053" name="Rectangle 79"/>
                <p:cNvSpPr>
                  <a:spLocks noChangeArrowheads="1"/>
                </p:cNvSpPr>
                <p:nvPr/>
              </p:nvSpPr>
              <p:spPr bwMode="auto">
                <a:xfrm>
                  <a:off x="3838" y="1555"/>
                  <a:ext cx="1920"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sp>
          <p:nvSpPr>
            <p:cNvPr id="1031" name="Rectangle 80"/>
            <p:cNvSpPr>
              <a:spLocks noChangeArrowheads="1"/>
            </p:cNvSpPr>
            <p:nvPr/>
          </p:nvSpPr>
          <p:spPr bwMode="auto">
            <a:xfrm>
              <a:off x="-3" y="-3"/>
              <a:ext cx="5764" cy="1945"/>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aphicFrame>
        <p:nvGraphicFramePr>
          <p:cNvPr id="30801" name="Object 81"/>
          <p:cNvGraphicFramePr>
            <a:graphicFrameLocks noChangeAspect="1"/>
          </p:cNvGraphicFramePr>
          <p:nvPr/>
        </p:nvGraphicFramePr>
        <p:xfrm>
          <a:off x="533400" y="762000"/>
          <a:ext cx="2657475" cy="4781550"/>
        </p:xfrm>
        <a:graphic>
          <a:graphicData uri="http://schemas.openxmlformats.org/presentationml/2006/ole">
            <mc:AlternateContent xmlns:mc="http://schemas.openxmlformats.org/markup-compatibility/2006">
              <mc:Choice xmlns:v="urn:schemas-microsoft-com:vml" Requires="v">
                <p:oleObj spid="_x0000_s1108" name="Photo Editor Photo" r:id="rId4" imgW="2657846" imgH="4780952" progId="MSPhotoEd.3">
                  <p:embed/>
                </p:oleObj>
              </mc:Choice>
              <mc:Fallback>
                <p:oleObj name="Photo Editor Photo" r:id="rId4" imgW="2657846" imgH="4780952" progId="MSPhotoEd.3">
                  <p:embed/>
                  <p:pic>
                    <p:nvPicPr>
                      <p:cNvPr id="0" name="Object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762000"/>
                        <a:ext cx="2657475"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802" name="WordArt 82"/>
          <p:cNvSpPr>
            <a:spLocks noChangeArrowheads="1" noChangeShapeType="1" noTextEdit="1"/>
          </p:cNvSpPr>
          <p:nvPr/>
        </p:nvSpPr>
        <p:spPr bwMode="auto">
          <a:xfrm>
            <a:off x="3505200" y="1066800"/>
            <a:ext cx="5029200" cy="6350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charset="0"/>
                <a:ea typeface="Impact" charset="0"/>
                <a:cs typeface="Impact" charset="0"/>
              </a:rPr>
              <a:t>Nebuchadnezzar's Dream</a:t>
            </a:r>
          </a:p>
        </p:txBody>
      </p:sp>
      <p:sp>
        <p:nvSpPr>
          <p:cNvPr id="30803" name="WordArt 83"/>
          <p:cNvSpPr>
            <a:spLocks noChangeArrowheads="1" noChangeShapeType="1" noTextEdit="1"/>
          </p:cNvSpPr>
          <p:nvPr/>
        </p:nvSpPr>
        <p:spPr bwMode="auto">
          <a:xfrm>
            <a:off x="685800" y="5715000"/>
            <a:ext cx="7953375" cy="6350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charset="0"/>
                <a:ea typeface="Impact" charset="0"/>
                <a:cs typeface="Impact" charset="0"/>
              </a:rPr>
              <a:t>Daniel 2:44 - "In The Days Of These Kings .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360"/>
                                          </p:val>
                                        </p:tav>
                                        <p:tav tm="100000">
                                          <p:val>
                                            <p:fltVal val="0"/>
                                          </p:val>
                                        </p:tav>
                                      </p:tavLst>
                                    </p:anim>
                                    <p:animEffect transition="in" filter="fade">
                                      <p:cBhvr>
                                        <p:cTn id="10" dur="2000"/>
                                        <p:tgtEl>
                                          <p:spTgt spid="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0801"/>
                                        </p:tgtEl>
                                        <p:attrNameLst>
                                          <p:attrName>style.visibility</p:attrName>
                                        </p:attrNameLst>
                                      </p:cBhvr>
                                      <p:to>
                                        <p:strVal val="visible"/>
                                      </p:to>
                                    </p:set>
                                    <p:anim calcmode="lin" valueType="num">
                                      <p:cBhvr>
                                        <p:cTn id="13" dur="2000" fill="hold"/>
                                        <p:tgtEl>
                                          <p:spTgt spid="30801"/>
                                        </p:tgtEl>
                                        <p:attrNameLst>
                                          <p:attrName>ppt_w</p:attrName>
                                        </p:attrNameLst>
                                      </p:cBhvr>
                                      <p:tavLst>
                                        <p:tav tm="0">
                                          <p:val>
                                            <p:fltVal val="0"/>
                                          </p:val>
                                        </p:tav>
                                        <p:tav tm="100000">
                                          <p:val>
                                            <p:strVal val="#ppt_w"/>
                                          </p:val>
                                        </p:tav>
                                      </p:tavLst>
                                    </p:anim>
                                    <p:anim calcmode="lin" valueType="num">
                                      <p:cBhvr>
                                        <p:cTn id="14" dur="2000" fill="hold"/>
                                        <p:tgtEl>
                                          <p:spTgt spid="30801"/>
                                        </p:tgtEl>
                                        <p:attrNameLst>
                                          <p:attrName>ppt_h</p:attrName>
                                        </p:attrNameLst>
                                      </p:cBhvr>
                                      <p:tavLst>
                                        <p:tav tm="0">
                                          <p:val>
                                            <p:fltVal val="0"/>
                                          </p:val>
                                        </p:tav>
                                        <p:tav tm="100000">
                                          <p:val>
                                            <p:strVal val="#ppt_h"/>
                                          </p:val>
                                        </p:tav>
                                      </p:tavLst>
                                    </p:anim>
                                    <p:anim calcmode="lin" valueType="num">
                                      <p:cBhvr>
                                        <p:cTn id="15" dur="2000" fill="hold"/>
                                        <p:tgtEl>
                                          <p:spTgt spid="30801"/>
                                        </p:tgtEl>
                                        <p:attrNameLst>
                                          <p:attrName>style.rotation</p:attrName>
                                        </p:attrNameLst>
                                      </p:cBhvr>
                                      <p:tavLst>
                                        <p:tav tm="0">
                                          <p:val>
                                            <p:fltVal val="360"/>
                                          </p:val>
                                        </p:tav>
                                        <p:tav tm="100000">
                                          <p:val>
                                            <p:fltVal val="0"/>
                                          </p:val>
                                        </p:tav>
                                      </p:tavLst>
                                    </p:anim>
                                    <p:animEffect transition="in" filter="fade">
                                      <p:cBhvr>
                                        <p:cTn id="16" dur="2000"/>
                                        <p:tgtEl>
                                          <p:spTgt spid="30801"/>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30802"/>
                                        </p:tgtEl>
                                        <p:attrNameLst>
                                          <p:attrName>style.visibility</p:attrName>
                                        </p:attrNameLst>
                                      </p:cBhvr>
                                      <p:to>
                                        <p:strVal val="visible"/>
                                      </p:to>
                                    </p:set>
                                    <p:anim calcmode="lin" valueType="num">
                                      <p:cBhvr>
                                        <p:cTn id="19" dur="2000" fill="hold"/>
                                        <p:tgtEl>
                                          <p:spTgt spid="30802"/>
                                        </p:tgtEl>
                                        <p:attrNameLst>
                                          <p:attrName>ppt_w</p:attrName>
                                        </p:attrNameLst>
                                      </p:cBhvr>
                                      <p:tavLst>
                                        <p:tav tm="0">
                                          <p:val>
                                            <p:fltVal val="0"/>
                                          </p:val>
                                        </p:tav>
                                        <p:tav tm="100000">
                                          <p:val>
                                            <p:strVal val="#ppt_w"/>
                                          </p:val>
                                        </p:tav>
                                      </p:tavLst>
                                    </p:anim>
                                    <p:anim calcmode="lin" valueType="num">
                                      <p:cBhvr>
                                        <p:cTn id="20" dur="2000" fill="hold"/>
                                        <p:tgtEl>
                                          <p:spTgt spid="30802"/>
                                        </p:tgtEl>
                                        <p:attrNameLst>
                                          <p:attrName>ppt_h</p:attrName>
                                        </p:attrNameLst>
                                      </p:cBhvr>
                                      <p:tavLst>
                                        <p:tav tm="0">
                                          <p:val>
                                            <p:fltVal val="0"/>
                                          </p:val>
                                        </p:tav>
                                        <p:tav tm="100000">
                                          <p:val>
                                            <p:strVal val="#ppt_h"/>
                                          </p:val>
                                        </p:tav>
                                      </p:tavLst>
                                    </p:anim>
                                    <p:anim calcmode="lin" valueType="num">
                                      <p:cBhvr>
                                        <p:cTn id="21" dur="2000" fill="hold"/>
                                        <p:tgtEl>
                                          <p:spTgt spid="30802"/>
                                        </p:tgtEl>
                                        <p:attrNameLst>
                                          <p:attrName>style.rotation</p:attrName>
                                        </p:attrNameLst>
                                      </p:cBhvr>
                                      <p:tavLst>
                                        <p:tav tm="0">
                                          <p:val>
                                            <p:fltVal val="360"/>
                                          </p:val>
                                        </p:tav>
                                        <p:tav tm="100000">
                                          <p:val>
                                            <p:fltVal val="0"/>
                                          </p:val>
                                        </p:tav>
                                      </p:tavLst>
                                    </p:anim>
                                    <p:animEffect transition="in" filter="fade">
                                      <p:cBhvr>
                                        <p:cTn id="22" dur="2000"/>
                                        <p:tgtEl>
                                          <p:spTgt spid="30802"/>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30803"/>
                                        </p:tgtEl>
                                        <p:attrNameLst>
                                          <p:attrName>style.visibility</p:attrName>
                                        </p:attrNameLst>
                                      </p:cBhvr>
                                      <p:to>
                                        <p:strVal val="visible"/>
                                      </p:to>
                                    </p:set>
                                    <p:anim calcmode="lin" valueType="num">
                                      <p:cBhvr>
                                        <p:cTn id="25" dur="2000" fill="hold"/>
                                        <p:tgtEl>
                                          <p:spTgt spid="30803"/>
                                        </p:tgtEl>
                                        <p:attrNameLst>
                                          <p:attrName>ppt_w</p:attrName>
                                        </p:attrNameLst>
                                      </p:cBhvr>
                                      <p:tavLst>
                                        <p:tav tm="0">
                                          <p:val>
                                            <p:fltVal val="0"/>
                                          </p:val>
                                        </p:tav>
                                        <p:tav tm="100000">
                                          <p:val>
                                            <p:strVal val="#ppt_w"/>
                                          </p:val>
                                        </p:tav>
                                      </p:tavLst>
                                    </p:anim>
                                    <p:anim calcmode="lin" valueType="num">
                                      <p:cBhvr>
                                        <p:cTn id="26" dur="2000" fill="hold"/>
                                        <p:tgtEl>
                                          <p:spTgt spid="30803"/>
                                        </p:tgtEl>
                                        <p:attrNameLst>
                                          <p:attrName>ppt_h</p:attrName>
                                        </p:attrNameLst>
                                      </p:cBhvr>
                                      <p:tavLst>
                                        <p:tav tm="0">
                                          <p:val>
                                            <p:fltVal val="0"/>
                                          </p:val>
                                        </p:tav>
                                        <p:tav tm="100000">
                                          <p:val>
                                            <p:strVal val="#ppt_h"/>
                                          </p:val>
                                        </p:tav>
                                      </p:tavLst>
                                    </p:anim>
                                    <p:anim calcmode="lin" valueType="num">
                                      <p:cBhvr>
                                        <p:cTn id="27" dur="2000" fill="hold"/>
                                        <p:tgtEl>
                                          <p:spTgt spid="30803"/>
                                        </p:tgtEl>
                                        <p:attrNameLst>
                                          <p:attrName>style.rotation</p:attrName>
                                        </p:attrNameLst>
                                      </p:cBhvr>
                                      <p:tavLst>
                                        <p:tav tm="0">
                                          <p:val>
                                            <p:fltVal val="360"/>
                                          </p:val>
                                        </p:tav>
                                        <p:tav tm="100000">
                                          <p:val>
                                            <p:fltVal val="0"/>
                                          </p:val>
                                        </p:tav>
                                      </p:tavLst>
                                    </p:anim>
                                    <p:animEffect transition="in" filter="fade">
                                      <p:cBhvr>
                                        <p:cTn id="28" dur="2000"/>
                                        <p:tgtEl>
                                          <p:spTgt spid="30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2" grpId="0" animBg="1"/>
      <p:bldP spid="3080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228600" y="304800"/>
            <a:ext cx="5105400" cy="6248400"/>
          </a:xfrm>
        </p:spPr>
        <p:txBody>
          <a:bodyPr/>
          <a:lstStyle/>
          <a:p>
            <a:pPr algn="l" eaLnBrk="1" hangingPunct="1"/>
            <a:r>
              <a:rPr lang="en-US" altLang="en-US"/>
              <a:t>George Ricks was brought in 1846 from Liberia to Jamestown, Virginia and sold as a slave to Abraham Ricks. He became the first black land owner in North Alabama by planting cotton on Saturday evenings and picking it by the moonlight. Of his first 53 acres purchased he gave three acres to bury black slaves of this community.</a:t>
            </a:r>
          </a:p>
        </p:txBody>
      </p:sp>
      <p:pic>
        <p:nvPicPr>
          <p:cNvPr id="8198" name="Picture 6" descr="Ricks,LaGrange,etc01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938" y="762000"/>
            <a:ext cx="3649662"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p:cTn id="7" dur="2000" fill="hold"/>
                                        <p:tgtEl>
                                          <p:spTgt spid="819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819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198"/>
                                        </p:tgtEl>
                                        <p:attrNameLst>
                                          <p:attrName>style.visibility</p:attrName>
                                        </p:attrNameLst>
                                      </p:cBhvr>
                                      <p:to>
                                        <p:strVal val="visible"/>
                                      </p:to>
                                    </p:set>
                                    <p:anim calcmode="lin" valueType="num">
                                      <p:cBhvr>
                                        <p:cTn id="11" dur="2000" fill="hold"/>
                                        <p:tgtEl>
                                          <p:spTgt spid="8198"/>
                                        </p:tgtEl>
                                        <p:attrNameLst>
                                          <p:attrName>ppt_w</p:attrName>
                                        </p:attrNameLst>
                                      </p:cBhvr>
                                      <p:tavLst>
                                        <p:tav tm="0">
                                          <p:val>
                                            <p:fltVal val="0"/>
                                          </p:val>
                                        </p:tav>
                                        <p:tav tm="100000">
                                          <p:val>
                                            <p:strVal val="#ppt_w"/>
                                          </p:val>
                                        </p:tav>
                                      </p:tavLst>
                                    </p:anim>
                                    <p:anim calcmode="lin" valueType="num">
                                      <p:cBhvr>
                                        <p:cTn id="12" dur="2000" fill="hold"/>
                                        <p:tgtEl>
                                          <p:spTgt spid="81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304800" y="0"/>
            <a:ext cx="8610600" cy="1470025"/>
          </a:xfrm>
        </p:spPr>
        <p:txBody>
          <a:bodyPr/>
          <a:lstStyle/>
          <a:p>
            <a:pPr eaLnBrk="1" hangingPunct="1"/>
            <a:r>
              <a:rPr lang="en-US" altLang="en-US"/>
              <a:t>George Ricks Cemetery &amp; Grave</a:t>
            </a:r>
          </a:p>
        </p:txBody>
      </p:sp>
      <p:pic>
        <p:nvPicPr>
          <p:cNvPr id="10248" name="Picture 8" descr="Ricks,LaGrange,etc02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699135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Ricks,LaGrange,etc01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438" y="1295400"/>
            <a:ext cx="34083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2000" fill="hold"/>
                                        <p:tgtEl>
                                          <p:spTgt spid="10242"/>
                                        </p:tgtEl>
                                        <p:attrNameLst>
                                          <p:attrName>ppt_w</p:attrName>
                                        </p:attrNameLst>
                                      </p:cBhvr>
                                      <p:tavLst>
                                        <p:tav tm="0">
                                          <p:val>
                                            <p:fltVal val="0"/>
                                          </p:val>
                                        </p:tav>
                                        <p:tav tm="100000">
                                          <p:val>
                                            <p:strVal val="#ppt_w"/>
                                          </p:val>
                                        </p:tav>
                                      </p:tavLst>
                                    </p:anim>
                                    <p:anim calcmode="lin" valueType="num">
                                      <p:cBhvr>
                                        <p:cTn id="8" dur="2000" fill="hold"/>
                                        <p:tgtEl>
                                          <p:spTgt spid="1024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248"/>
                                        </p:tgtEl>
                                        <p:attrNameLst>
                                          <p:attrName>style.visibility</p:attrName>
                                        </p:attrNameLst>
                                      </p:cBhvr>
                                      <p:to>
                                        <p:strVal val="visible"/>
                                      </p:to>
                                    </p:set>
                                    <p:anim calcmode="lin" valueType="num">
                                      <p:cBhvr>
                                        <p:cTn id="11" dur="2000" fill="hold"/>
                                        <p:tgtEl>
                                          <p:spTgt spid="10248"/>
                                        </p:tgtEl>
                                        <p:attrNameLst>
                                          <p:attrName>ppt_w</p:attrName>
                                        </p:attrNameLst>
                                      </p:cBhvr>
                                      <p:tavLst>
                                        <p:tav tm="0">
                                          <p:val>
                                            <p:fltVal val="0"/>
                                          </p:val>
                                        </p:tav>
                                        <p:tav tm="100000">
                                          <p:val>
                                            <p:strVal val="#ppt_w"/>
                                          </p:val>
                                        </p:tav>
                                      </p:tavLst>
                                    </p:anim>
                                    <p:anim calcmode="lin" valueType="num">
                                      <p:cBhvr>
                                        <p:cTn id="12" dur="2000" fill="hold"/>
                                        <p:tgtEl>
                                          <p:spTgt spid="10248"/>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0249"/>
                                        </p:tgtEl>
                                        <p:attrNameLst>
                                          <p:attrName>style.visibility</p:attrName>
                                        </p:attrNameLst>
                                      </p:cBhvr>
                                      <p:to>
                                        <p:strVal val="visible"/>
                                      </p:to>
                                    </p:set>
                                    <p:anim calcmode="lin" valueType="num">
                                      <p:cBhvr>
                                        <p:cTn id="15" dur="2000" fill="hold"/>
                                        <p:tgtEl>
                                          <p:spTgt spid="10249"/>
                                        </p:tgtEl>
                                        <p:attrNameLst>
                                          <p:attrName>ppt_w</p:attrName>
                                        </p:attrNameLst>
                                      </p:cBhvr>
                                      <p:tavLst>
                                        <p:tav tm="0">
                                          <p:val>
                                            <p:fltVal val="0"/>
                                          </p:val>
                                        </p:tav>
                                        <p:tav tm="100000">
                                          <p:val>
                                            <p:strVal val="#ppt_w"/>
                                          </p:val>
                                        </p:tav>
                                      </p:tavLst>
                                    </p:anim>
                                    <p:anim calcmode="lin" valueType="num">
                                      <p:cBhvr>
                                        <p:cTn id="16" dur="2000" fill="hold"/>
                                        <p:tgtEl>
                                          <p:spTgt spid="102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133600"/>
            <a:ext cx="41910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7"/>
          <p:cNvSpPr>
            <a:spLocks noGrp="1" noChangeArrowheads="1"/>
          </p:cNvSpPr>
          <p:nvPr>
            <p:ph type="subTitle" idx="1"/>
          </p:nvPr>
        </p:nvSpPr>
        <p:spPr>
          <a:xfrm>
            <a:off x="4876800" y="5181600"/>
            <a:ext cx="4267200" cy="1066800"/>
          </a:xfrm>
          <a:noFill/>
        </p:spPr>
        <p:txBody>
          <a:bodyPr/>
          <a:lstStyle/>
          <a:p>
            <a:pPr eaLnBrk="1" hangingPunct="1"/>
            <a:r>
              <a:rPr lang="en-US" altLang="en-US" sz="2000" b="1"/>
              <a:t>LtoR: Athens Clay Pullias, Marshall Keeble, </a:t>
            </a:r>
            <a:br>
              <a:rPr lang="en-US" altLang="en-US" sz="2000" b="1"/>
            </a:br>
            <a:r>
              <a:rPr lang="en-US" altLang="en-US" sz="2000" b="1"/>
              <a:t>J.W. Brents, Percy Ricks</a:t>
            </a:r>
          </a:p>
        </p:txBody>
      </p:sp>
      <p:sp>
        <p:nvSpPr>
          <p:cNvPr id="11273" name="Text Box 9"/>
          <p:cNvSpPr txBox="1">
            <a:spLocks noChangeArrowheads="1"/>
          </p:cNvSpPr>
          <p:nvPr/>
        </p:nvSpPr>
        <p:spPr bwMode="auto">
          <a:xfrm>
            <a:off x="381000" y="1143000"/>
            <a:ext cx="39624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charset="2"/>
              <a:buChar char="ü"/>
            </a:pPr>
            <a:r>
              <a:rPr lang="en-US" altLang="en-US" sz="3600">
                <a:solidFill>
                  <a:schemeClr val="tx2"/>
                </a:solidFill>
              </a:rPr>
              <a:t>Percy Ricks, Was The Grandson Of George Ricks.</a:t>
            </a:r>
          </a:p>
          <a:p>
            <a:pPr eaLnBrk="1" hangingPunct="1">
              <a:spcBef>
                <a:spcPct val="50000"/>
              </a:spcBef>
              <a:buFont typeface="Wingdings" charset="2"/>
              <a:buChar char="ü"/>
            </a:pPr>
            <a:r>
              <a:rPr lang="en-US" altLang="en-US" sz="3600">
                <a:solidFill>
                  <a:schemeClr val="tx2"/>
                </a:solidFill>
              </a:rPr>
              <a:t>His Wife’s Sister, Laura, Was The Second Wife Of Marshall Keeble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2000" fill="hold"/>
                                        <p:tgtEl>
                                          <p:spTgt spid="11270"/>
                                        </p:tgtEl>
                                        <p:attrNameLst>
                                          <p:attrName>ppt_w</p:attrName>
                                        </p:attrNameLst>
                                      </p:cBhvr>
                                      <p:tavLst>
                                        <p:tav tm="0">
                                          <p:val>
                                            <p:fltVal val="0"/>
                                          </p:val>
                                        </p:tav>
                                        <p:tav tm="100000">
                                          <p:val>
                                            <p:strVal val="#ppt_w"/>
                                          </p:val>
                                        </p:tav>
                                      </p:tavLst>
                                    </p:anim>
                                    <p:anim calcmode="lin" valueType="num">
                                      <p:cBhvr>
                                        <p:cTn id="8" dur="2000" fill="hold"/>
                                        <p:tgtEl>
                                          <p:spTgt spid="11270"/>
                                        </p:tgtEl>
                                        <p:attrNameLst>
                                          <p:attrName>ppt_h</p:attrName>
                                        </p:attrNameLst>
                                      </p:cBhvr>
                                      <p:tavLst>
                                        <p:tav tm="0">
                                          <p:val>
                                            <p:fltVal val="0"/>
                                          </p:val>
                                        </p:tav>
                                        <p:tav tm="100000">
                                          <p:val>
                                            <p:strVal val="#ppt_h"/>
                                          </p:val>
                                        </p:tav>
                                      </p:tavLst>
                                    </p:anim>
                                    <p:anim calcmode="lin" valueType="num">
                                      <p:cBhvr>
                                        <p:cTn id="9" dur="2000" fill="hold"/>
                                        <p:tgtEl>
                                          <p:spTgt spid="11270"/>
                                        </p:tgtEl>
                                        <p:attrNameLst>
                                          <p:attrName>style.rotation</p:attrName>
                                        </p:attrNameLst>
                                      </p:cBhvr>
                                      <p:tavLst>
                                        <p:tav tm="0">
                                          <p:val>
                                            <p:fltVal val="360"/>
                                          </p:val>
                                        </p:tav>
                                        <p:tav tm="100000">
                                          <p:val>
                                            <p:fltVal val="0"/>
                                          </p:val>
                                        </p:tav>
                                      </p:tavLst>
                                    </p:anim>
                                    <p:animEffect transition="in" filter="fade">
                                      <p:cBhvr>
                                        <p:cTn id="10" dur="2000"/>
                                        <p:tgtEl>
                                          <p:spTgt spid="11270"/>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1271">
                                            <p:txEl>
                                              <p:pRg st="0" end="0"/>
                                            </p:txEl>
                                          </p:spTgt>
                                        </p:tgtEl>
                                        <p:attrNameLst>
                                          <p:attrName>style.visibility</p:attrName>
                                        </p:attrNameLst>
                                      </p:cBhvr>
                                      <p:to>
                                        <p:strVal val="visible"/>
                                      </p:to>
                                    </p:set>
                                    <p:anim calcmode="lin" valueType="num">
                                      <p:cBhvr>
                                        <p:cTn id="13" dur="2000" fill="hold"/>
                                        <p:tgtEl>
                                          <p:spTgt spid="11271">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11271">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11271">
                                            <p:txEl>
                                              <p:pRg st="0" end="0"/>
                                            </p:txEl>
                                          </p:spTgt>
                                        </p:tgtEl>
                                        <p:attrNameLst>
                                          <p:attrName>style.rotation</p:attrName>
                                        </p:attrNameLst>
                                      </p:cBhvr>
                                      <p:tavLst>
                                        <p:tav tm="0">
                                          <p:val>
                                            <p:fltVal val="360"/>
                                          </p:val>
                                        </p:tav>
                                        <p:tav tm="100000">
                                          <p:val>
                                            <p:fltVal val="0"/>
                                          </p:val>
                                        </p:tav>
                                      </p:tavLst>
                                    </p:anim>
                                    <p:animEffect transition="in" filter="fade">
                                      <p:cBhvr>
                                        <p:cTn id="16" dur="2000"/>
                                        <p:tgtEl>
                                          <p:spTgt spid="11271">
                                            <p:txEl>
                                              <p:pRg st="0" end="0"/>
                                            </p:txEl>
                                          </p:spTgt>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11273"/>
                                        </p:tgtEl>
                                        <p:attrNameLst>
                                          <p:attrName>style.visibility</p:attrName>
                                        </p:attrNameLst>
                                      </p:cBhvr>
                                      <p:to>
                                        <p:strVal val="visible"/>
                                      </p:to>
                                    </p:set>
                                    <p:anim calcmode="lin" valueType="num">
                                      <p:cBhvr>
                                        <p:cTn id="19" dur="2000" fill="hold"/>
                                        <p:tgtEl>
                                          <p:spTgt spid="11273"/>
                                        </p:tgtEl>
                                        <p:attrNameLst>
                                          <p:attrName>ppt_w</p:attrName>
                                        </p:attrNameLst>
                                      </p:cBhvr>
                                      <p:tavLst>
                                        <p:tav tm="0">
                                          <p:val>
                                            <p:fltVal val="0"/>
                                          </p:val>
                                        </p:tav>
                                        <p:tav tm="100000">
                                          <p:val>
                                            <p:strVal val="#ppt_w"/>
                                          </p:val>
                                        </p:tav>
                                      </p:tavLst>
                                    </p:anim>
                                    <p:anim calcmode="lin" valueType="num">
                                      <p:cBhvr>
                                        <p:cTn id="20" dur="2000" fill="hold"/>
                                        <p:tgtEl>
                                          <p:spTgt spid="11273"/>
                                        </p:tgtEl>
                                        <p:attrNameLst>
                                          <p:attrName>ppt_h</p:attrName>
                                        </p:attrNameLst>
                                      </p:cBhvr>
                                      <p:tavLst>
                                        <p:tav tm="0">
                                          <p:val>
                                            <p:fltVal val="0"/>
                                          </p:val>
                                        </p:tav>
                                        <p:tav tm="100000">
                                          <p:val>
                                            <p:strVal val="#ppt_h"/>
                                          </p:val>
                                        </p:tav>
                                      </p:tavLst>
                                    </p:anim>
                                    <p:anim calcmode="lin" valueType="num">
                                      <p:cBhvr>
                                        <p:cTn id="21" dur="2000" fill="hold"/>
                                        <p:tgtEl>
                                          <p:spTgt spid="11273"/>
                                        </p:tgtEl>
                                        <p:attrNameLst>
                                          <p:attrName>style.rotation</p:attrName>
                                        </p:attrNameLst>
                                      </p:cBhvr>
                                      <p:tavLst>
                                        <p:tav tm="0">
                                          <p:val>
                                            <p:fltVal val="360"/>
                                          </p:val>
                                        </p:tav>
                                        <p:tav tm="100000">
                                          <p:val>
                                            <p:fltVal val="0"/>
                                          </p:val>
                                        </p:tav>
                                      </p:tavLst>
                                    </p:anim>
                                    <p:animEffect transition="in" filter="fade">
                                      <p:cBhvr>
                                        <p:cTn id="22" dur="2000"/>
                                        <p:tgtEl>
                                          <p:spTgt spid="1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p"/>
      <p:bldP spid="1127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990600" y="434975"/>
            <a:ext cx="7772400" cy="1241425"/>
          </a:xfrm>
        </p:spPr>
        <p:txBody>
          <a:bodyPr/>
          <a:lstStyle/>
          <a:p>
            <a:pPr eaLnBrk="1" hangingPunct="1"/>
            <a:r>
              <a:rPr lang="en-US" altLang="en-US" sz="4000"/>
              <a:t>The Evangelism Of “Old Dick”</a:t>
            </a:r>
          </a:p>
        </p:txBody>
      </p:sp>
      <p:sp>
        <p:nvSpPr>
          <p:cNvPr id="26634" name="Text Box 10"/>
          <p:cNvSpPr txBox="1">
            <a:spLocks noChangeArrowheads="1"/>
          </p:cNvSpPr>
          <p:nvPr/>
        </p:nvSpPr>
        <p:spPr bwMode="auto">
          <a:xfrm>
            <a:off x="381000" y="1963738"/>
            <a:ext cx="84582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charset="2"/>
              <a:buChar char="§"/>
            </a:pPr>
            <a:r>
              <a:rPr lang="en-US" altLang="en-US" sz="2400"/>
              <a:t>1853, Richfield (now Missouri City), Missouri, a gospel meeting with Moses E. Lard</a:t>
            </a:r>
          </a:p>
          <a:p>
            <a:pPr eaLnBrk="1" hangingPunct="1">
              <a:buFont typeface="Wingdings" charset="2"/>
              <a:buChar char="§"/>
            </a:pPr>
            <a:r>
              <a:rPr lang="en-US" altLang="en-US" sz="2400"/>
              <a:t>The slave “Old Dick” had brought his 16 year old master, Thomas to the meeting, travelling 15 miles that morning.</a:t>
            </a:r>
          </a:p>
          <a:p>
            <a:pPr eaLnBrk="1" hangingPunct="1">
              <a:buFont typeface="Wingdings" charset="2"/>
              <a:buChar char="§"/>
            </a:pPr>
            <a:r>
              <a:rPr lang="en-US" altLang="en-US" sz="2400"/>
              <a:t>Lard decided to preached to Thomas. Thomas responded to the invitation. “Old Dick” stood in the back of the building and clapped his hands with excitement.</a:t>
            </a:r>
          </a:p>
          <a:p>
            <a:pPr eaLnBrk="1" hangingPunct="1">
              <a:buFont typeface="Wingdings" charset="2"/>
              <a:buChar char="§"/>
            </a:pPr>
            <a:r>
              <a:rPr lang="en-US" altLang="en-US" sz="2400"/>
              <a:t>A couple weeks later, Lard was passing through the town where Thomas and “Old Dick” lived. He was met by the slave, and begged to come preach just once.</a:t>
            </a:r>
          </a:p>
          <a:p>
            <a:pPr eaLnBrk="1" hangingPunct="1">
              <a:buFont typeface="Wingdings" charset="2"/>
              <a:buChar char="§"/>
            </a:pPr>
            <a:r>
              <a:rPr lang="en-US" altLang="en-US" sz="2400"/>
              <a:t>He preached 2½ hours, and four men responded. He stayed until 40 people were baptized, starting the church at South Point </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287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3186"/>
                                        </p:tgtEl>
                                        <p:attrNameLst>
                                          <p:attrName>style.visibility</p:attrName>
                                        </p:attrNameLst>
                                      </p:cBhvr>
                                      <p:to>
                                        <p:strVal val="visible"/>
                                      </p:to>
                                    </p:set>
                                    <p:anim calcmode="lin" valueType="num">
                                      <p:cBhvr>
                                        <p:cTn id="7" dur="500" fill="hold"/>
                                        <p:tgtEl>
                                          <p:spTgt spid="93186"/>
                                        </p:tgtEl>
                                        <p:attrNameLst>
                                          <p:attrName>ppt_w</p:attrName>
                                        </p:attrNameLst>
                                      </p:cBhvr>
                                      <p:tavLst>
                                        <p:tav tm="0">
                                          <p:val>
                                            <p:fltVal val="0"/>
                                          </p:val>
                                        </p:tav>
                                        <p:tav tm="100000">
                                          <p:val>
                                            <p:strVal val="#ppt_w"/>
                                          </p:val>
                                        </p:tav>
                                      </p:tavLst>
                                    </p:anim>
                                    <p:anim calcmode="lin" valueType="num">
                                      <p:cBhvr>
                                        <p:cTn id="8" dur="500" fill="hold"/>
                                        <p:tgtEl>
                                          <p:spTgt spid="93186"/>
                                        </p:tgtEl>
                                        <p:attrNameLst>
                                          <p:attrName>ppt_h</p:attrName>
                                        </p:attrNameLst>
                                      </p:cBhvr>
                                      <p:tavLst>
                                        <p:tav tm="0">
                                          <p:val>
                                            <p:fltVal val="0"/>
                                          </p:val>
                                        </p:tav>
                                        <p:tav tm="100000">
                                          <p:val>
                                            <p:strVal val="#ppt_h"/>
                                          </p:val>
                                        </p:tav>
                                      </p:tavLst>
                                    </p:anim>
                                    <p:anim calcmode="lin" valueType="num">
                                      <p:cBhvr>
                                        <p:cTn id="9" dur="500" fill="hold"/>
                                        <p:tgtEl>
                                          <p:spTgt spid="93186"/>
                                        </p:tgtEl>
                                        <p:attrNameLst>
                                          <p:attrName>style.rotation</p:attrName>
                                        </p:attrNameLst>
                                      </p:cBhvr>
                                      <p:tavLst>
                                        <p:tav tm="0">
                                          <p:val>
                                            <p:fltVal val="360"/>
                                          </p:val>
                                        </p:tav>
                                        <p:tav tm="100000">
                                          <p:val>
                                            <p:fltVal val="0"/>
                                          </p:val>
                                        </p:tav>
                                      </p:tavLst>
                                    </p:anim>
                                    <p:animEffect transition="in" filter="fade">
                                      <p:cBhvr>
                                        <p:cTn id="10" dur="500"/>
                                        <p:tgtEl>
                                          <p:spTgt spid="9318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626"/>
                                        </p:tgtEl>
                                        <p:attrNameLst>
                                          <p:attrName>style.visibility</p:attrName>
                                        </p:attrNameLst>
                                      </p:cBhvr>
                                      <p:to>
                                        <p:strVal val="visible"/>
                                      </p:to>
                                    </p:set>
                                    <p:animEffect transition="in" filter="dissolve">
                                      <p:cBhvr>
                                        <p:cTn id="13" dur="500"/>
                                        <p:tgtEl>
                                          <p:spTgt spid="26626"/>
                                        </p:tgtEl>
                                      </p:cBhvr>
                                    </p:animEffect>
                                  </p:childTnLst>
                                </p:cTn>
                              </p:par>
                            </p:childTnLst>
                          </p:cTn>
                        </p:par>
                        <p:par>
                          <p:cTn id="14" fill="hold" nodeType="afterGroup">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26634"/>
                                        </p:tgtEl>
                                        <p:attrNameLst>
                                          <p:attrName>style.visibility</p:attrName>
                                        </p:attrNameLst>
                                      </p:cBhvr>
                                      <p:to>
                                        <p:strVal val="visible"/>
                                      </p:to>
                                    </p:set>
                                    <p:anim calcmode="lin" valueType="num">
                                      <p:cBhvr>
                                        <p:cTn id="17" dur="2000" fill="hold"/>
                                        <p:tgtEl>
                                          <p:spTgt spid="26634"/>
                                        </p:tgtEl>
                                        <p:attrNameLst>
                                          <p:attrName>ppt_w</p:attrName>
                                        </p:attrNameLst>
                                      </p:cBhvr>
                                      <p:tavLst>
                                        <p:tav tm="0">
                                          <p:val>
                                            <p:fltVal val="0"/>
                                          </p:val>
                                        </p:tav>
                                        <p:tav tm="100000">
                                          <p:val>
                                            <p:strVal val="#ppt_w"/>
                                          </p:val>
                                        </p:tav>
                                      </p:tavLst>
                                    </p:anim>
                                    <p:anim calcmode="lin" valueType="num">
                                      <p:cBhvr>
                                        <p:cTn id="18" dur="2000" fill="hold"/>
                                        <p:tgtEl>
                                          <p:spTgt spid="26634"/>
                                        </p:tgtEl>
                                        <p:attrNameLst>
                                          <p:attrName>ppt_h</p:attrName>
                                        </p:attrNameLst>
                                      </p:cBhvr>
                                      <p:tavLst>
                                        <p:tav tm="0">
                                          <p:val>
                                            <p:fltVal val="0"/>
                                          </p:val>
                                        </p:tav>
                                        <p:tav tm="100000">
                                          <p:val>
                                            <p:strVal val="#ppt_h"/>
                                          </p:val>
                                        </p:tav>
                                      </p:tavLst>
                                    </p:anim>
                                    <p:anim calcmode="lin" valueType="num">
                                      <p:cBhvr>
                                        <p:cTn id="19" dur="2000" fill="hold"/>
                                        <p:tgtEl>
                                          <p:spTgt spid="26634"/>
                                        </p:tgtEl>
                                        <p:attrNameLst>
                                          <p:attrName>style.rotation</p:attrName>
                                        </p:attrNameLst>
                                      </p:cBhvr>
                                      <p:tavLst>
                                        <p:tav tm="0">
                                          <p:val>
                                            <p:fltVal val="360"/>
                                          </p:val>
                                        </p:tav>
                                        <p:tav tm="100000">
                                          <p:val>
                                            <p:fltVal val="0"/>
                                          </p:val>
                                        </p:tav>
                                      </p:tavLst>
                                    </p:anim>
                                    <p:animEffect transition="in" filter="fade">
                                      <p:cBhvr>
                                        <p:cTn id="20" dur="2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0" y="76200"/>
            <a:ext cx="9144000" cy="609600"/>
          </a:xfrm>
        </p:spPr>
        <p:txBody>
          <a:bodyPr/>
          <a:lstStyle/>
          <a:p>
            <a:pPr eaLnBrk="1" hangingPunct="1"/>
            <a:r>
              <a:rPr lang="en-US" altLang="en-US" sz="3600"/>
              <a:t>How White Brethren Viewed Slavery</a:t>
            </a:r>
          </a:p>
        </p:txBody>
      </p:sp>
      <p:sp>
        <p:nvSpPr>
          <p:cNvPr id="23558" name="Rectangle 6"/>
          <p:cNvSpPr>
            <a:spLocks noGrp="1" noChangeArrowheads="1"/>
          </p:cNvSpPr>
          <p:nvPr>
            <p:ph type="subTitle" idx="1"/>
          </p:nvPr>
        </p:nvSpPr>
        <p:spPr>
          <a:xfrm>
            <a:off x="152400" y="914400"/>
            <a:ext cx="5943600" cy="5791200"/>
          </a:xfrm>
          <a:noFill/>
        </p:spPr>
        <p:txBody>
          <a:bodyPr/>
          <a:lstStyle/>
          <a:p>
            <a:pPr marL="280988" indent="-280988" algn="l" eaLnBrk="1" hangingPunct="1">
              <a:lnSpc>
                <a:spcPct val="90000"/>
              </a:lnSpc>
              <a:buFont typeface="Wingdings" charset="2"/>
              <a:buChar char="ü"/>
            </a:pPr>
            <a:r>
              <a:rPr lang="en-US" altLang="en-US" sz="2400" b="1"/>
              <a:t>Many brethren, especially in the industrialized north spoke out strongly against slavery, writing in journals.</a:t>
            </a:r>
          </a:p>
          <a:p>
            <a:pPr marL="280988" indent="-280988" algn="l" eaLnBrk="1" hangingPunct="1">
              <a:lnSpc>
                <a:spcPct val="90000"/>
              </a:lnSpc>
              <a:buFont typeface="Wingdings" charset="2"/>
              <a:buChar char="ü"/>
            </a:pPr>
            <a:r>
              <a:rPr lang="en-US" altLang="en-US" sz="2400" b="1"/>
              <a:t>Most preachers however, chose to ignore the issue, just accepting that it was part of the culture.</a:t>
            </a:r>
          </a:p>
          <a:p>
            <a:pPr marL="280988" indent="-280988" algn="l" eaLnBrk="1" hangingPunct="1">
              <a:lnSpc>
                <a:spcPct val="90000"/>
              </a:lnSpc>
              <a:buFont typeface="Wingdings" charset="2"/>
              <a:buChar char="ü"/>
            </a:pPr>
            <a:r>
              <a:rPr lang="en-US" altLang="en-US" sz="2400" b="1"/>
              <a:t>Alexander Campbell believed that the slavery issue was best dealt with at the voting booth, yet laws had to change first, since land/slave owners were given extra votes depending on the amount of slaves they owned.</a:t>
            </a:r>
          </a:p>
          <a:p>
            <a:pPr marL="280988" indent="-280988" algn="l" eaLnBrk="1" hangingPunct="1">
              <a:lnSpc>
                <a:spcPct val="90000"/>
              </a:lnSpc>
              <a:buFont typeface="Wingdings" charset="2"/>
              <a:buChar char="ü"/>
            </a:pPr>
            <a:r>
              <a:rPr lang="en-US" altLang="en-US" sz="2400" b="1"/>
              <a:t>Some brethren, like James Shannon, attempted to defend slavery Biblically</a:t>
            </a:r>
          </a:p>
        </p:txBody>
      </p:sp>
      <p:pic>
        <p:nvPicPr>
          <p:cNvPr id="23559" name="Picture 7" descr="shann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838200"/>
            <a:ext cx="2222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descr="Shannon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352800"/>
            <a:ext cx="22367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3559"/>
                                        </p:tgtEl>
                                        <p:attrNameLst>
                                          <p:attrName>style.visibility</p:attrName>
                                        </p:attrNameLst>
                                      </p:cBhvr>
                                      <p:to>
                                        <p:strVal val="visible"/>
                                      </p:to>
                                    </p:set>
                                    <p:anim calcmode="lin" valueType="num">
                                      <p:cBhvr>
                                        <p:cTn id="12" dur="2000" fill="hold"/>
                                        <p:tgtEl>
                                          <p:spTgt spid="23559"/>
                                        </p:tgtEl>
                                        <p:attrNameLst>
                                          <p:attrName>ppt_w</p:attrName>
                                        </p:attrNameLst>
                                      </p:cBhvr>
                                      <p:tavLst>
                                        <p:tav tm="0">
                                          <p:val>
                                            <p:fltVal val="0"/>
                                          </p:val>
                                        </p:tav>
                                        <p:tav tm="100000">
                                          <p:val>
                                            <p:strVal val="#ppt_w"/>
                                          </p:val>
                                        </p:tav>
                                      </p:tavLst>
                                    </p:anim>
                                    <p:anim calcmode="lin" valueType="num">
                                      <p:cBhvr>
                                        <p:cTn id="13" dur="2000" fill="hold"/>
                                        <p:tgtEl>
                                          <p:spTgt spid="23559"/>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23558">
                                            <p:txEl>
                                              <p:pRg st="0" end="0"/>
                                            </p:txEl>
                                          </p:spTgt>
                                        </p:tgtEl>
                                        <p:attrNameLst>
                                          <p:attrName>style.visibility</p:attrName>
                                        </p:attrNameLst>
                                      </p:cBhvr>
                                      <p:to>
                                        <p:strVal val="visible"/>
                                      </p:to>
                                    </p:set>
                                    <p:anim calcmode="lin" valueType="num">
                                      <p:cBhvr additive="base">
                                        <p:cTn id="18" dur="500" fill="hold"/>
                                        <p:tgtEl>
                                          <p:spTgt spid="23558">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35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23558">
                                            <p:txEl>
                                              <p:pRg st="1" end="1"/>
                                            </p:txEl>
                                          </p:spTgt>
                                        </p:tgtEl>
                                        <p:attrNameLst>
                                          <p:attrName>style.visibility</p:attrName>
                                        </p:attrNameLst>
                                      </p:cBhvr>
                                      <p:to>
                                        <p:strVal val="visible"/>
                                      </p:to>
                                    </p:set>
                                    <p:anim calcmode="lin" valueType="num">
                                      <p:cBhvr additive="base">
                                        <p:cTn id="24" dur="500" fill="hold"/>
                                        <p:tgtEl>
                                          <p:spTgt spid="23558">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355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9" fill="hold" grpId="0" nodeType="clickEffect">
                                  <p:stCondLst>
                                    <p:cond delay="0"/>
                                  </p:stCondLst>
                                  <p:childTnLst>
                                    <p:set>
                                      <p:cBhvr>
                                        <p:cTn id="29" dur="1" fill="hold">
                                          <p:stCondLst>
                                            <p:cond delay="0"/>
                                          </p:stCondLst>
                                        </p:cTn>
                                        <p:tgtEl>
                                          <p:spTgt spid="23558">
                                            <p:txEl>
                                              <p:pRg st="2" end="2"/>
                                            </p:txEl>
                                          </p:spTgt>
                                        </p:tgtEl>
                                        <p:attrNameLst>
                                          <p:attrName>style.visibility</p:attrName>
                                        </p:attrNameLst>
                                      </p:cBhvr>
                                      <p:to>
                                        <p:strVal val="visible"/>
                                      </p:to>
                                    </p:set>
                                    <p:anim calcmode="lin" valueType="num">
                                      <p:cBhvr additive="base">
                                        <p:cTn id="30" dur="500" fill="hold"/>
                                        <p:tgtEl>
                                          <p:spTgt spid="23558">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355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9" fill="hold" grpId="0" nodeType="clickEffect">
                                  <p:stCondLst>
                                    <p:cond delay="0"/>
                                  </p:stCondLst>
                                  <p:childTnLst>
                                    <p:set>
                                      <p:cBhvr>
                                        <p:cTn id="35" dur="1" fill="hold">
                                          <p:stCondLst>
                                            <p:cond delay="0"/>
                                          </p:stCondLst>
                                        </p:cTn>
                                        <p:tgtEl>
                                          <p:spTgt spid="23558">
                                            <p:txEl>
                                              <p:pRg st="3" end="3"/>
                                            </p:txEl>
                                          </p:spTgt>
                                        </p:tgtEl>
                                        <p:attrNameLst>
                                          <p:attrName>style.visibility</p:attrName>
                                        </p:attrNameLst>
                                      </p:cBhvr>
                                      <p:to>
                                        <p:strVal val="visible"/>
                                      </p:to>
                                    </p:set>
                                    <p:anim calcmode="lin" valueType="num">
                                      <p:cBhvr additive="base">
                                        <p:cTn id="36" dur="500" fill="hold"/>
                                        <p:tgtEl>
                                          <p:spTgt spid="23558">
                                            <p:txEl>
                                              <p:pRg st="3" end="3"/>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3558">
                                            <p:txEl>
                                              <p:pRg st="3" end="3"/>
                                            </p:txEl>
                                          </p:spTgt>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500"/>
                            </p:stCondLst>
                            <p:childTnLst>
                              <p:par>
                                <p:cTn id="39" presetID="23" presetClass="entr" presetSubtype="16" fill="hold" nodeType="afterEffect">
                                  <p:stCondLst>
                                    <p:cond delay="0"/>
                                  </p:stCondLst>
                                  <p:childTnLst>
                                    <p:set>
                                      <p:cBhvr>
                                        <p:cTn id="40" dur="1" fill="hold">
                                          <p:stCondLst>
                                            <p:cond delay="0"/>
                                          </p:stCondLst>
                                        </p:cTn>
                                        <p:tgtEl>
                                          <p:spTgt spid="23560"/>
                                        </p:tgtEl>
                                        <p:attrNameLst>
                                          <p:attrName>style.visibility</p:attrName>
                                        </p:attrNameLst>
                                      </p:cBhvr>
                                      <p:to>
                                        <p:strVal val="visible"/>
                                      </p:to>
                                    </p:set>
                                    <p:anim calcmode="lin" valueType="num">
                                      <p:cBhvr>
                                        <p:cTn id="41" dur="2000" fill="hold"/>
                                        <p:tgtEl>
                                          <p:spTgt spid="23560"/>
                                        </p:tgtEl>
                                        <p:attrNameLst>
                                          <p:attrName>ppt_w</p:attrName>
                                        </p:attrNameLst>
                                      </p:cBhvr>
                                      <p:tavLst>
                                        <p:tav tm="0">
                                          <p:val>
                                            <p:fltVal val="0"/>
                                          </p:val>
                                        </p:tav>
                                        <p:tav tm="100000">
                                          <p:val>
                                            <p:strVal val="#ppt_w"/>
                                          </p:val>
                                        </p:tav>
                                      </p:tavLst>
                                    </p:anim>
                                    <p:anim calcmode="lin" valueType="num">
                                      <p:cBhvr>
                                        <p:cTn id="42" dur="2000" fill="hold"/>
                                        <p:tgtEl>
                                          <p:spTgt spid="235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838200" y="53975"/>
            <a:ext cx="7772400" cy="1927225"/>
          </a:xfrm>
        </p:spPr>
        <p:txBody>
          <a:bodyPr/>
          <a:lstStyle/>
          <a:p>
            <a:pPr eaLnBrk="1" hangingPunct="1"/>
            <a:r>
              <a:rPr lang="en-US" altLang="en-US" sz="4000"/>
              <a:t>Numerous African American Congregations Had Early Beginnings</a:t>
            </a:r>
          </a:p>
        </p:txBody>
      </p:sp>
      <p:sp>
        <p:nvSpPr>
          <p:cNvPr id="26634" name="Text Box 10"/>
          <p:cNvSpPr txBox="1">
            <a:spLocks noChangeArrowheads="1"/>
          </p:cNvSpPr>
          <p:nvPr/>
        </p:nvSpPr>
        <p:spPr bwMode="auto">
          <a:xfrm>
            <a:off x="381000" y="2389188"/>
            <a:ext cx="8458200"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a:t>Other African American churches included: Midway, Kentucky – 1834; Pickerelltown, Logan County, Ohio – 1838; Lexington, KY – 1851; Hancock Hill Church, Louisville, KY – early 1850s; Free Union Church of Christ, Uniontown, NC – 1854; Grapevine Christian Church, Nashville, TN – 1859; Little Rock Christian, Bourbon Cty. KY – 1861 &amp; Churches in Georgia were found in Washington, Johnson, and Wilkinson Counties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dissolve">
                                      <p:cBhvr>
                                        <p:cTn id="7" dur="500"/>
                                        <p:tgtEl>
                                          <p:spTgt spid="26626"/>
                                        </p:tgtEl>
                                      </p:cBhvr>
                                    </p:animEffect>
                                  </p:childTnLst>
                                </p:cTn>
                              </p:par>
                            </p:childTnLst>
                          </p:cTn>
                        </p:par>
                        <p:par>
                          <p:cTn id="8" fill="hold" nodeType="afterGroup">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6634"/>
                                        </p:tgtEl>
                                        <p:attrNameLst>
                                          <p:attrName>style.visibility</p:attrName>
                                        </p:attrNameLst>
                                      </p:cBhvr>
                                      <p:to>
                                        <p:strVal val="visible"/>
                                      </p:to>
                                    </p:set>
                                    <p:anim calcmode="lin" valueType="num">
                                      <p:cBhvr>
                                        <p:cTn id="11" dur="2000" fill="hold"/>
                                        <p:tgtEl>
                                          <p:spTgt spid="26634"/>
                                        </p:tgtEl>
                                        <p:attrNameLst>
                                          <p:attrName>ppt_w</p:attrName>
                                        </p:attrNameLst>
                                      </p:cBhvr>
                                      <p:tavLst>
                                        <p:tav tm="0">
                                          <p:val>
                                            <p:fltVal val="0"/>
                                          </p:val>
                                        </p:tav>
                                        <p:tav tm="100000">
                                          <p:val>
                                            <p:strVal val="#ppt_w"/>
                                          </p:val>
                                        </p:tav>
                                      </p:tavLst>
                                    </p:anim>
                                    <p:anim calcmode="lin" valueType="num">
                                      <p:cBhvr>
                                        <p:cTn id="12" dur="2000" fill="hold"/>
                                        <p:tgtEl>
                                          <p:spTgt spid="26634"/>
                                        </p:tgtEl>
                                        <p:attrNameLst>
                                          <p:attrName>ppt_h</p:attrName>
                                        </p:attrNameLst>
                                      </p:cBhvr>
                                      <p:tavLst>
                                        <p:tav tm="0">
                                          <p:val>
                                            <p:fltVal val="0"/>
                                          </p:val>
                                        </p:tav>
                                        <p:tav tm="100000">
                                          <p:val>
                                            <p:strVal val="#ppt_h"/>
                                          </p:val>
                                        </p:tav>
                                      </p:tavLst>
                                    </p:anim>
                                    <p:anim calcmode="lin" valueType="num">
                                      <p:cBhvr>
                                        <p:cTn id="13" dur="2000" fill="hold"/>
                                        <p:tgtEl>
                                          <p:spTgt spid="26634"/>
                                        </p:tgtEl>
                                        <p:attrNameLst>
                                          <p:attrName>style.rotation</p:attrName>
                                        </p:attrNameLst>
                                      </p:cBhvr>
                                      <p:tavLst>
                                        <p:tav tm="0">
                                          <p:val>
                                            <p:fltVal val="360"/>
                                          </p:val>
                                        </p:tav>
                                        <p:tav tm="100000">
                                          <p:val>
                                            <p:fltVal val="0"/>
                                          </p:val>
                                        </p:tav>
                                      </p:tavLst>
                                    </p:anim>
                                    <p:animEffect transition="in" filter="fade">
                                      <p:cBhvr>
                                        <p:cTn id="14" dur="2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09600" y="53975"/>
            <a:ext cx="7772400" cy="1927225"/>
          </a:xfrm>
        </p:spPr>
        <p:txBody>
          <a:bodyPr/>
          <a:lstStyle/>
          <a:p>
            <a:pPr eaLnBrk="1" hangingPunct="1"/>
            <a:r>
              <a:rPr lang="en-US" altLang="en-US" sz="4000"/>
              <a:t>Records Of Early African-American Preachers &amp; Their Works Are Sketchy</a:t>
            </a:r>
          </a:p>
        </p:txBody>
      </p:sp>
      <p:sp>
        <p:nvSpPr>
          <p:cNvPr id="27651" name="Text Box 3"/>
          <p:cNvSpPr txBox="1">
            <a:spLocks noChangeArrowheads="1"/>
          </p:cNvSpPr>
          <p:nvPr/>
        </p:nvSpPr>
        <p:spPr bwMode="auto">
          <a:xfrm>
            <a:off x="381000" y="1981200"/>
            <a:ext cx="84582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charset="2"/>
              <a:buChar char="ü"/>
            </a:pPr>
            <a:r>
              <a:rPr lang="en-US" altLang="en-US" sz="2400"/>
              <a:t>Samuel Buckner &amp; Alexander Campbell – Cane Ridge, Paris, Kentucky</a:t>
            </a:r>
          </a:p>
          <a:p>
            <a:pPr eaLnBrk="1" hangingPunct="1">
              <a:spcBef>
                <a:spcPct val="50000"/>
              </a:spcBef>
              <a:buFont typeface="Wingdings" charset="2"/>
              <a:buChar char="ü"/>
            </a:pPr>
            <a:r>
              <a:rPr lang="en-US" altLang="en-US" sz="2400"/>
              <a:t>Isaac Scott – Raleigh, North Carolina</a:t>
            </a:r>
          </a:p>
          <a:p>
            <a:pPr eaLnBrk="1" hangingPunct="1">
              <a:spcBef>
                <a:spcPct val="50000"/>
              </a:spcBef>
              <a:buFont typeface="Wingdings" charset="2"/>
              <a:buChar char="ü"/>
            </a:pPr>
            <a:r>
              <a:rPr lang="en-US" altLang="en-US" sz="2400"/>
              <a:t>Abram Williams – Somerset, Kentucky</a:t>
            </a:r>
          </a:p>
          <a:p>
            <a:pPr eaLnBrk="1" hangingPunct="1">
              <a:spcBef>
                <a:spcPct val="50000"/>
              </a:spcBef>
              <a:buFont typeface="Wingdings" charset="2"/>
              <a:buChar char="ü"/>
            </a:pPr>
            <a:r>
              <a:rPr lang="en-US" altLang="en-US" sz="2400"/>
              <a:t>Thomas Phillips – Lexington, Kentucky</a:t>
            </a:r>
          </a:p>
          <a:p>
            <a:pPr eaLnBrk="1" hangingPunct="1">
              <a:spcBef>
                <a:spcPct val="50000"/>
              </a:spcBef>
              <a:buFont typeface="Wingdings" charset="2"/>
              <a:buChar char="ü"/>
            </a:pPr>
            <a:r>
              <a:rPr lang="en-US" altLang="en-US" sz="2400"/>
              <a:t>J.D. Smith – at Louisville, Kentucky</a:t>
            </a:r>
          </a:p>
          <a:p>
            <a:pPr eaLnBrk="1" hangingPunct="1">
              <a:spcBef>
                <a:spcPct val="50000"/>
              </a:spcBef>
              <a:buFont typeface="Wingdings" charset="2"/>
              <a:buChar char="ü"/>
            </a:pPr>
            <a:r>
              <a:rPr lang="en-US" altLang="en-US" sz="2400"/>
              <a:t>Henry Newson – Pickerelltown, Ohio</a:t>
            </a:r>
          </a:p>
          <a:p>
            <a:pPr eaLnBrk="1" hangingPunct="1">
              <a:spcBef>
                <a:spcPct val="50000"/>
              </a:spcBef>
              <a:buFont typeface="Wingdings" charset="2"/>
              <a:buChar char="ü"/>
            </a:pPr>
            <a:r>
              <a:rPr lang="en-US" altLang="en-US" sz="2400"/>
              <a:t>Peter Lowery -- Nashville, Tennessee</a:t>
            </a:r>
          </a:p>
          <a:p>
            <a:pPr eaLnBrk="1" hangingPunct="1">
              <a:spcBef>
                <a:spcPct val="50000"/>
              </a:spcBef>
              <a:buFont typeface="Wingdings" charset="2"/>
              <a:buChar char="ü"/>
            </a:pPr>
            <a:r>
              <a:rPr lang="en-US" altLang="en-US" sz="2400"/>
              <a:t>Hesiker Hinkel – Washington County, Tennessee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dissolve">
                                      <p:cBhvr>
                                        <p:cTn id="7" dur="500"/>
                                        <p:tgtEl>
                                          <p:spTgt spid="27650"/>
                                        </p:tgtEl>
                                      </p:cBhvr>
                                    </p:animEffect>
                                  </p:childTnLst>
                                </p:cTn>
                              </p:par>
                            </p:childTnLst>
                          </p:cTn>
                        </p:par>
                        <p:par>
                          <p:cTn id="8" fill="hold" nodeType="afterGroup">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27651"/>
                                        </p:tgtEl>
                                        <p:attrNameLst>
                                          <p:attrName>style.visibility</p:attrName>
                                        </p:attrNameLst>
                                      </p:cBhvr>
                                      <p:to>
                                        <p:strVal val="visible"/>
                                      </p:to>
                                    </p:set>
                                    <p:animEffect transition="in" filter="wedge">
                                      <p:cBhvr>
                                        <p:cTn id="11"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0" y="152400"/>
            <a:ext cx="9144000" cy="1219200"/>
          </a:xfrm>
        </p:spPr>
        <p:txBody>
          <a:bodyPr/>
          <a:lstStyle/>
          <a:p>
            <a:pPr eaLnBrk="1" hangingPunct="1"/>
            <a:r>
              <a:rPr lang="en-US" altLang="en-US" sz="3600"/>
              <a:t>Before, During The Civil War &amp; Years Of Reconstruction</a:t>
            </a:r>
          </a:p>
        </p:txBody>
      </p:sp>
      <p:sp>
        <p:nvSpPr>
          <p:cNvPr id="24579" name="Rectangle 3"/>
          <p:cNvSpPr>
            <a:spLocks noGrp="1" noChangeArrowheads="1"/>
          </p:cNvSpPr>
          <p:nvPr>
            <p:ph type="subTitle" idx="1"/>
          </p:nvPr>
        </p:nvSpPr>
        <p:spPr>
          <a:xfrm>
            <a:off x="304800" y="1447800"/>
            <a:ext cx="8534400" cy="5257800"/>
          </a:xfrm>
          <a:noFill/>
        </p:spPr>
        <p:txBody>
          <a:bodyPr/>
          <a:lstStyle/>
          <a:p>
            <a:pPr marL="280988" indent="-280988" algn="l" eaLnBrk="1" hangingPunct="1">
              <a:lnSpc>
                <a:spcPct val="90000"/>
              </a:lnSpc>
              <a:buFont typeface="Wingdings" charset="2"/>
              <a:buChar char="ü"/>
            </a:pPr>
            <a:r>
              <a:rPr lang="en-US" altLang="en-US" sz="2400" b="1"/>
              <a:t>By 1861 the African American membership in mixed congregations numbered about 5,500, and in separate congregations about 1,500.</a:t>
            </a:r>
          </a:p>
          <a:p>
            <a:pPr marL="280988" indent="-280988" algn="l" eaLnBrk="1" hangingPunct="1">
              <a:lnSpc>
                <a:spcPct val="90000"/>
              </a:lnSpc>
              <a:buFont typeface="Wingdings" charset="2"/>
              <a:buChar char="ü"/>
            </a:pPr>
            <a:r>
              <a:rPr lang="en-US" altLang="en-US" sz="2400" b="1"/>
              <a:t>During The Civil War The Church Suffered Extensively In Most Places, Often Churches Had To Close Their Doors</a:t>
            </a:r>
          </a:p>
          <a:p>
            <a:pPr marL="280988" indent="-280988" algn="l" eaLnBrk="1" hangingPunct="1">
              <a:lnSpc>
                <a:spcPct val="90000"/>
              </a:lnSpc>
              <a:buFont typeface="Wingdings" charset="2"/>
              <a:buChar char="ü"/>
            </a:pPr>
            <a:r>
              <a:rPr lang="en-US" altLang="en-US" sz="2400" b="1"/>
              <a:t>As the war involved mostly the whites, especially in the south, the black brethren were left to their own pursuits</a:t>
            </a:r>
          </a:p>
          <a:p>
            <a:pPr marL="280988" indent="-280988" algn="l" eaLnBrk="1" hangingPunct="1">
              <a:lnSpc>
                <a:spcPct val="90000"/>
              </a:lnSpc>
              <a:buFont typeface="Wingdings" charset="2"/>
              <a:buChar char="ü"/>
            </a:pPr>
            <a:r>
              <a:rPr lang="en-US" altLang="en-US" sz="2400" b="1"/>
              <a:t>After the war, the growth of segregation continued to drive a wedge between black and white cooperation</a:t>
            </a:r>
          </a:p>
          <a:p>
            <a:pPr marL="280988" indent="-280988" algn="l" eaLnBrk="1" hangingPunct="1">
              <a:lnSpc>
                <a:spcPct val="90000"/>
              </a:lnSpc>
              <a:buFont typeface="Wingdings" charset="2"/>
              <a:buChar char="ü"/>
            </a:pPr>
            <a:r>
              <a:rPr lang="en-US" altLang="en-US" sz="2400" b="1"/>
              <a:t>Innovations such as the Missionary Societies and the addition of the instrument to many of the assemblies among black congregations led to separations in fellowship, as it did among many of the white churches</a:t>
            </a:r>
          </a:p>
          <a:p>
            <a:pPr marL="280988" indent="-280988" algn="l" eaLnBrk="1" hangingPunct="1">
              <a:lnSpc>
                <a:spcPct val="90000"/>
              </a:lnSpc>
              <a:buFont typeface="Wingdings" charset="2"/>
              <a:buChar char="ü"/>
            </a:pPr>
            <a:endParaRPr lang="en-US"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edge">
                                      <p:cBhvr>
                                        <p:cTn id="7" dur="20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 calcmode="lin" valueType="num">
                                      <p:cBhvr>
                                        <p:cTn id="12" dur="500"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45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4579">
                                            <p:txEl>
                                              <p:pRg st="1" end="1"/>
                                            </p:txEl>
                                          </p:spTgt>
                                        </p:tgtEl>
                                        <p:attrNameLst>
                                          <p:attrName>style.visibility</p:attrName>
                                        </p:attrNameLst>
                                      </p:cBhvr>
                                      <p:to>
                                        <p:strVal val="visible"/>
                                      </p:to>
                                    </p:set>
                                    <p:anim calcmode="lin" valueType="num">
                                      <p:cBhvr>
                                        <p:cTn id="18" dur="500" fill="hold"/>
                                        <p:tgtEl>
                                          <p:spTgt spid="2457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45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4579">
                                            <p:txEl>
                                              <p:pRg st="2" end="2"/>
                                            </p:txEl>
                                          </p:spTgt>
                                        </p:tgtEl>
                                        <p:attrNameLst>
                                          <p:attrName>style.visibility</p:attrName>
                                        </p:attrNameLst>
                                      </p:cBhvr>
                                      <p:to>
                                        <p:strVal val="visible"/>
                                      </p:to>
                                    </p:set>
                                    <p:anim calcmode="lin" valueType="num">
                                      <p:cBhvr>
                                        <p:cTn id="24" dur="500" fill="hold"/>
                                        <p:tgtEl>
                                          <p:spTgt spid="24579">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245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4579">
                                            <p:txEl>
                                              <p:pRg st="3" end="3"/>
                                            </p:txEl>
                                          </p:spTgt>
                                        </p:tgtEl>
                                        <p:attrNameLst>
                                          <p:attrName>style.visibility</p:attrName>
                                        </p:attrNameLst>
                                      </p:cBhvr>
                                      <p:to>
                                        <p:strVal val="visible"/>
                                      </p:to>
                                    </p:set>
                                    <p:anim calcmode="lin" valueType="num">
                                      <p:cBhvr>
                                        <p:cTn id="30" dur="500" fill="hold"/>
                                        <p:tgtEl>
                                          <p:spTgt spid="24579">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2457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4579">
                                            <p:txEl>
                                              <p:pRg st="4" end="4"/>
                                            </p:txEl>
                                          </p:spTgt>
                                        </p:tgtEl>
                                        <p:attrNameLst>
                                          <p:attrName>style.visibility</p:attrName>
                                        </p:attrNameLst>
                                      </p:cBhvr>
                                      <p:to>
                                        <p:strVal val="visible"/>
                                      </p:to>
                                    </p:set>
                                    <p:anim calcmode="lin" valueType="num">
                                      <p:cBhvr>
                                        <p:cTn id="36" dur="500" fill="hold"/>
                                        <p:tgtEl>
                                          <p:spTgt spid="24579">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2457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1447800" y="0"/>
            <a:ext cx="6858000" cy="838200"/>
          </a:xfrm>
        </p:spPr>
        <p:txBody>
          <a:bodyPr/>
          <a:lstStyle/>
          <a:p>
            <a:pPr eaLnBrk="1" hangingPunct="1"/>
            <a:r>
              <a:rPr lang="en-US" altLang="en-US"/>
              <a:t>S.R. Cassius</a:t>
            </a:r>
          </a:p>
        </p:txBody>
      </p:sp>
      <p:sp>
        <p:nvSpPr>
          <p:cNvPr id="20483" name="Rectangle 3"/>
          <p:cNvSpPr>
            <a:spLocks noGrp="1" noChangeArrowheads="1"/>
          </p:cNvSpPr>
          <p:nvPr>
            <p:ph type="subTitle" idx="1"/>
          </p:nvPr>
        </p:nvSpPr>
        <p:spPr>
          <a:xfrm>
            <a:off x="0" y="762000"/>
            <a:ext cx="5791200" cy="6096000"/>
          </a:xfrm>
        </p:spPr>
        <p:txBody>
          <a:bodyPr/>
          <a:lstStyle/>
          <a:p>
            <a:pPr marL="280988" indent="-280988" algn="l" eaLnBrk="1" hangingPunct="1">
              <a:spcBef>
                <a:spcPct val="0"/>
              </a:spcBef>
              <a:buFont typeface="Wingdings" charset="2"/>
              <a:buChar char="ü"/>
            </a:pPr>
            <a:r>
              <a:rPr lang="en-US" altLang="en-US" sz="2300" b="1"/>
              <a:t>Samuel Robert Cassius (1853-1931)</a:t>
            </a:r>
          </a:p>
          <a:p>
            <a:pPr marL="280988" indent="-280988" algn="l" eaLnBrk="1" hangingPunct="1">
              <a:spcBef>
                <a:spcPct val="0"/>
              </a:spcBef>
              <a:buFont typeface="Wingdings" charset="2"/>
              <a:buChar char="ü"/>
            </a:pPr>
            <a:r>
              <a:rPr lang="en-US" altLang="en-US" sz="2300" b="1"/>
              <a:t>As A Child, Shook The Hand Of President Abraham Lincoln</a:t>
            </a:r>
          </a:p>
          <a:p>
            <a:pPr marL="280988" indent="-280988" algn="l" eaLnBrk="1" hangingPunct="1">
              <a:spcBef>
                <a:spcPct val="0"/>
              </a:spcBef>
              <a:buFont typeface="Wingdings" charset="2"/>
              <a:buChar char="ü"/>
            </a:pPr>
            <a:r>
              <a:rPr lang="en-US" altLang="en-US" sz="2300" b="1"/>
              <a:t>Began Preaching In Sigourney, Iowa in 1880</a:t>
            </a:r>
          </a:p>
          <a:p>
            <a:pPr marL="280988" indent="-280988" algn="l" eaLnBrk="1" hangingPunct="1">
              <a:spcBef>
                <a:spcPct val="0"/>
              </a:spcBef>
              <a:buFont typeface="Wingdings" charset="2"/>
              <a:buChar char="ü"/>
            </a:pPr>
            <a:r>
              <a:rPr lang="en-US" altLang="en-US" sz="2300" b="1"/>
              <a:t>1891 Moved To Oklahoma Territory To Preach Among Blacks And American Indians (the first work of its kind)</a:t>
            </a:r>
          </a:p>
          <a:p>
            <a:pPr marL="280988" indent="-280988" algn="l" eaLnBrk="1" hangingPunct="1">
              <a:spcBef>
                <a:spcPct val="0"/>
              </a:spcBef>
              <a:buFont typeface="Wingdings" charset="2"/>
              <a:buChar char="ü"/>
            </a:pPr>
            <a:r>
              <a:rPr lang="en-US" altLang="en-US" sz="2300" b="1"/>
              <a:t>1892 – Springvale Township, Oklahoma – The first Black Congregation In Oklahoma Territory</a:t>
            </a:r>
          </a:p>
          <a:p>
            <a:pPr marL="280988" indent="-280988" algn="l" eaLnBrk="1" hangingPunct="1">
              <a:spcBef>
                <a:spcPct val="0"/>
              </a:spcBef>
              <a:buFont typeface="Wingdings" charset="2"/>
              <a:buChar char="ü"/>
            </a:pPr>
            <a:r>
              <a:rPr lang="en-US" altLang="en-US" sz="2300" b="1"/>
              <a:t>1899 – Called And Conducted The First Annual Meeting Of Black Brethren In Oklahoma</a:t>
            </a:r>
          </a:p>
          <a:p>
            <a:pPr marL="280988" indent="-280988" algn="l" eaLnBrk="1" hangingPunct="1">
              <a:spcBef>
                <a:spcPct val="0"/>
              </a:spcBef>
              <a:buFont typeface="Wingdings" charset="2"/>
              <a:buChar char="ü"/>
            </a:pPr>
            <a:r>
              <a:rPr lang="en-US" altLang="en-US" sz="2300" b="1"/>
              <a:t>1902 – Made A Trip To The West – Being The First Black Preacher To Preach In Los Angeles, California</a:t>
            </a:r>
          </a:p>
        </p:txBody>
      </p:sp>
      <p:pic>
        <p:nvPicPr>
          <p:cNvPr id="20488" name="Picture 8" descr="C:\Documents and Settings\Scott\My Documents\My Pictures\Restmov\Cassius,S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43000"/>
            <a:ext cx="3124200"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0488"/>
                                        </p:tgtEl>
                                        <p:attrNameLst>
                                          <p:attrName>style.visibility</p:attrName>
                                        </p:attrNameLst>
                                      </p:cBhvr>
                                      <p:to>
                                        <p:strVal val="visible"/>
                                      </p:to>
                                    </p:set>
                                    <p:anim calcmode="lin" valueType="num">
                                      <p:cBhvr>
                                        <p:cTn id="12" dur="2000" fill="hold"/>
                                        <p:tgtEl>
                                          <p:spTgt spid="20488"/>
                                        </p:tgtEl>
                                        <p:attrNameLst>
                                          <p:attrName>ppt_w</p:attrName>
                                        </p:attrNameLst>
                                      </p:cBhvr>
                                      <p:tavLst>
                                        <p:tav tm="0">
                                          <p:val>
                                            <p:fltVal val="0"/>
                                          </p:val>
                                        </p:tav>
                                        <p:tav tm="100000">
                                          <p:val>
                                            <p:strVal val="#ppt_w"/>
                                          </p:val>
                                        </p:tav>
                                      </p:tavLst>
                                    </p:anim>
                                    <p:anim calcmode="lin" valueType="num">
                                      <p:cBhvr>
                                        <p:cTn id="13" dur="2000" fill="hold"/>
                                        <p:tgtEl>
                                          <p:spTgt spid="20488"/>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500"/>
                            </p:stCondLst>
                            <p:childTnLst>
                              <p:par>
                                <p:cTn id="15" presetID="23" presetClass="entr" presetSubtype="16" fill="hold" grpId="0" nodeType="afterEffect">
                                  <p:stCondLst>
                                    <p:cond delay="0"/>
                                  </p:stCondLst>
                                  <p:childTnLst>
                                    <p:set>
                                      <p:cBhvr>
                                        <p:cTn id="16" dur="1" fill="hold">
                                          <p:stCondLst>
                                            <p:cond delay="0"/>
                                          </p:stCondLst>
                                        </p:cTn>
                                        <p:tgtEl>
                                          <p:spTgt spid="20483">
                                            <p:txEl>
                                              <p:pRg st="0" end="0"/>
                                            </p:txEl>
                                          </p:spTgt>
                                        </p:tgtEl>
                                        <p:attrNameLst>
                                          <p:attrName>style.visibility</p:attrName>
                                        </p:attrNameLst>
                                      </p:cBhvr>
                                      <p:to>
                                        <p:strVal val="visible"/>
                                      </p:to>
                                    </p:set>
                                    <p:anim calcmode="lin" valueType="num">
                                      <p:cBhvr>
                                        <p:cTn id="17" dur="20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18" dur="2000" fill="hold"/>
                                        <p:tgtEl>
                                          <p:spTgt spid="204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0483">
                                            <p:txEl>
                                              <p:pRg st="1" end="1"/>
                                            </p:txEl>
                                          </p:spTgt>
                                        </p:tgtEl>
                                        <p:attrNameLst>
                                          <p:attrName>style.visibility</p:attrName>
                                        </p:attrNameLst>
                                      </p:cBhvr>
                                      <p:to>
                                        <p:strVal val="visible"/>
                                      </p:to>
                                    </p:set>
                                    <p:anim calcmode="lin" valueType="num">
                                      <p:cBhvr>
                                        <p:cTn id="23" dur="20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24" dur="2000" fill="hold"/>
                                        <p:tgtEl>
                                          <p:spTgt spid="204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0483">
                                            <p:txEl>
                                              <p:pRg st="2" end="2"/>
                                            </p:txEl>
                                          </p:spTgt>
                                        </p:tgtEl>
                                        <p:attrNameLst>
                                          <p:attrName>style.visibility</p:attrName>
                                        </p:attrNameLst>
                                      </p:cBhvr>
                                      <p:to>
                                        <p:strVal val="visible"/>
                                      </p:to>
                                    </p:set>
                                    <p:anim calcmode="lin" valueType="num">
                                      <p:cBhvr>
                                        <p:cTn id="29" dur="20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204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0483">
                                            <p:txEl>
                                              <p:pRg st="3" end="3"/>
                                            </p:txEl>
                                          </p:spTgt>
                                        </p:tgtEl>
                                        <p:attrNameLst>
                                          <p:attrName>style.visibility</p:attrName>
                                        </p:attrNameLst>
                                      </p:cBhvr>
                                      <p:to>
                                        <p:strVal val="visible"/>
                                      </p:to>
                                    </p:set>
                                    <p:anim calcmode="lin" valueType="num">
                                      <p:cBhvr>
                                        <p:cTn id="35" dur="20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36" dur="2000" fill="hold"/>
                                        <p:tgtEl>
                                          <p:spTgt spid="2048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20483">
                                            <p:txEl>
                                              <p:pRg st="4" end="4"/>
                                            </p:txEl>
                                          </p:spTgt>
                                        </p:tgtEl>
                                        <p:attrNameLst>
                                          <p:attrName>style.visibility</p:attrName>
                                        </p:attrNameLst>
                                      </p:cBhvr>
                                      <p:to>
                                        <p:strVal val="visible"/>
                                      </p:to>
                                    </p:set>
                                    <p:anim calcmode="lin" valueType="num">
                                      <p:cBhvr>
                                        <p:cTn id="41" dur="2000" fill="hold"/>
                                        <p:tgtEl>
                                          <p:spTgt spid="20483">
                                            <p:txEl>
                                              <p:pRg st="4" end="4"/>
                                            </p:txEl>
                                          </p:spTgt>
                                        </p:tgtEl>
                                        <p:attrNameLst>
                                          <p:attrName>ppt_w</p:attrName>
                                        </p:attrNameLst>
                                      </p:cBhvr>
                                      <p:tavLst>
                                        <p:tav tm="0">
                                          <p:val>
                                            <p:fltVal val="0"/>
                                          </p:val>
                                        </p:tav>
                                        <p:tav tm="100000">
                                          <p:val>
                                            <p:strVal val="#ppt_w"/>
                                          </p:val>
                                        </p:tav>
                                      </p:tavLst>
                                    </p:anim>
                                    <p:anim calcmode="lin" valueType="num">
                                      <p:cBhvr>
                                        <p:cTn id="42" dur="2000" fill="hold"/>
                                        <p:tgtEl>
                                          <p:spTgt spid="2048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20483">
                                            <p:txEl>
                                              <p:pRg st="5" end="5"/>
                                            </p:txEl>
                                          </p:spTgt>
                                        </p:tgtEl>
                                        <p:attrNameLst>
                                          <p:attrName>style.visibility</p:attrName>
                                        </p:attrNameLst>
                                      </p:cBhvr>
                                      <p:to>
                                        <p:strVal val="visible"/>
                                      </p:to>
                                    </p:set>
                                    <p:anim calcmode="lin" valueType="num">
                                      <p:cBhvr>
                                        <p:cTn id="47" dur="2000" fill="hold"/>
                                        <p:tgtEl>
                                          <p:spTgt spid="20483">
                                            <p:txEl>
                                              <p:pRg st="5" end="5"/>
                                            </p:txEl>
                                          </p:spTgt>
                                        </p:tgtEl>
                                        <p:attrNameLst>
                                          <p:attrName>ppt_w</p:attrName>
                                        </p:attrNameLst>
                                      </p:cBhvr>
                                      <p:tavLst>
                                        <p:tav tm="0">
                                          <p:val>
                                            <p:fltVal val="0"/>
                                          </p:val>
                                        </p:tav>
                                        <p:tav tm="100000">
                                          <p:val>
                                            <p:strVal val="#ppt_w"/>
                                          </p:val>
                                        </p:tav>
                                      </p:tavLst>
                                    </p:anim>
                                    <p:anim calcmode="lin" valueType="num">
                                      <p:cBhvr>
                                        <p:cTn id="48" dur="2000" fill="hold"/>
                                        <p:tgtEl>
                                          <p:spTgt spid="2048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20483">
                                            <p:txEl>
                                              <p:pRg st="6" end="6"/>
                                            </p:txEl>
                                          </p:spTgt>
                                        </p:tgtEl>
                                        <p:attrNameLst>
                                          <p:attrName>style.visibility</p:attrName>
                                        </p:attrNameLst>
                                      </p:cBhvr>
                                      <p:to>
                                        <p:strVal val="visible"/>
                                      </p:to>
                                    </p:set>
                                    <p:anim calcmode="lin" valueType="num">
                                      <p:cBhvr>
                                        <p:cTn id="53" dur="2000" fill="hold"/>
                                        <p:tgtEl>
                                          <p:spTgt spid="20483">
                                            <p:txEl>
                                              <p:pRg st="6" end="6"/>
                                            </p:txEl>
                                          </p:spTgt>
                                        </p:tgtEl>
                                        <p:attrNameLst>
                                          <p:attrName>ppt_w</p:attrName>
                                        </p:attrNameLst>
                                      </p:cBhvr>
                                      <p:tavLst>
                                        <p:tav tm="0">
                                          <p:val>
                                            <p:fltVal val="0"/>
                                          </p:val>
                                        </p:tav>
                                        <p:tav tm="100000">
                                          <p:val>
                                            <p:strVal val="#ppt_w"/>
                                          </p:val>
                                        </p:tav>
                                      </p:tavLst>
                                    </p:anim>
                                    <p:anim calcmode="lin" valueType="num">
                                      <p:cBhvr>
                                        <p:cTn id="54" dur="2000" fill="hold"/>
                                        <p:tgtEl>
                                          <p:spTgt spid="2048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447800" y="0"/>
            <a:ext cx="6858000" cy="838200"/>
          </a:xfrm>
        </p:spPr>
        <p:txBody>
          <a:bodyPr/>
          <a:lstStyle/>
          <a:p>
            <a:pPr eaLnBrk="1" hangingPunct="1"/>
            <a:r>
              <a:rPr lang="en-US" altLang="en-US"/>
              <a:t>S.R. Cassius</a:t>
            </a:r>
          </a:p>
        </p:txBody>
      </p:sp>
      <p:sp>
        <p:nvSpPr>
          <p:cNvPr id="20483" name="Rectangle 3"/>
          <p:cNvSpPr>
            <a:spLocks noGrp="1" noChangeArrowheads="1"/>
          </p:cNvSpPr>
          <p:nvPr>
            <p:ph type="subTitle" idx="1"/>
          </p:nvPr>
        </p:nvSpPr>
        <p:spPr>
          <a:xfrm>
            <a:off x="152400" y="838200"/>
            <a:ext cx="5410200" cy="5867400"/>
          </a:xfrm>
        </p:spPr>
        <p:txBody>
          <a:bodyPr/>
          <a:lstStyle/>
          <a:p>
            <a:pPr marL="280988" indent="-280988" algn="l" eaLnBrk="1" hangingPunct="1">
              <a:lnSpc>
                <a:spcPct val="80000"/>
              </a:lnSpc>
              <a:buFont typeface="Wingdings" charset="2"/>
              <a:buChar char="ü"/>
            </a:pPr>
            <a:r>
              <a:rPr lang="en-US" altLang="en-US" sz="2300" b="1"/>
              <a:t>1909 – Established The Missionary Executive Board Of Colored Disciples In Oklahoma</a:t>
            </a:r>
          </a:p>
          <a:p>
            <a:pPr marL="280988" indent="-280988" algn="l" eaLnBrk="1" hangingPunct="1">
              <a:lnSpc>
                <a:spcPct val="80000"/>
              </a:lnSpc>
              <a:buFont typeface="Wingdings" charset="2"/>
              <a:buChar char="ü"/>
            </a:pPr>
            <a:r>
              <a:rPr lang="en-US" altLang="en-US" sz="2300" b="1"/>
              <a:t>1915 – Established A Work In Austin, Texas</a:t>
            </a:r>
          </a:p>
          <a:p>
            <a:pPr marL="280988" indent="-280988" algn="l" eaLnBrk="1" hangingPunct="1">
              <a:lnSpc>
                <a:spcPct val="80000"/>
              </a:lnSpc>
              <a:buFont typeface="Wingdings" charset="2"/>
              <a:buChar char="ü"/>
            </a:pPr>
            <a:r>
              <a:rPr lang="en-US" altLang="en-US" sz="2300" b="1"/>
              <a:t>1924 – He, With His Son, Amos Lincoln Cassius, Began The First Black Congregation In Los Angeles</a:t>
            </a:r>
          </a:p>
          <a:p>
            <a:pPr marL="280988" indent="-280988" algn="l" eaLnBrk="1" hangingPunct="1">
              <a:lnSpc>
                <a:spcPct val="80000"/>
              </a:lnSpc>
              <a:buFont typeface="Wingdings" charset="2"/>
              <a:buChar char="ü"/>
            </a:pPr>
            <a:r>
              <a:rPr lang="en-US" altLang="en-US" sz="2300" b="1"/>
              <a:t>1927 – Established Work Among Blacks In Denver, Colorado</a:t>
            </a:r>
          </a:p>
          <a:p>
            <a:pPr marL="280988" indent="-280988" algn="l" eaLnBrk="1" hangingPunct="1">
              <a:lnSpc>
                <a:spcPct val="80000"/>
              </a:lnSpc>
              <a:buFont typeface="Wingdings" charset="2"/>
              <a:buChar char="ü"/>
            </a:pPr>
            <a:r>
              <a:rPr lang="en-US" altLang="en-US" sz="2300" b="1"/>
              <a:t>He Wrote For The Christian Echo, Gospel Advocate, &amp; Christian Leader</a:t>
            </a:r>
          </a:p>
          <a:p>
            <a:pPr marL="280988" indent="-280988" algn="l" eaLnBrk="1" hangingPunct="1">
              <a:lnSpc>
                <a:spcPct val="80000"/>
              </a:lnSpc>
              <a:buFont typeface="Wingdings" charset="2"/>
              <a:buChar char="ü"/>
            </a:pPr>
            <a:r>
              <a:rPr lang="en-US" altLang="en-US" sz="2300" b="1"/>
              <a:t>1920 – Wrote “Third Birth Of A Nation” – A Book On Racism In America</a:t>
            </a:r>
          </a:p>
          <a:p>
            <a:pPr marL="280988" indent="-280988" algn="l" eaLnBrk="1" hangingPunct="1">
              <a:lnSpc>
                <a:spcPct val="80000"/>
              </a:lnSpc>
              <a:buFont typeface="Wingdings" charset="2"/>
              <a:buChar char="ü"/>
            </a:pPr>
            <a:r>
              <a:rPr lang="en-US" altLang="en-US" sz="2300" b="1"/>
              <a:t>Died August 10, 1931 in Colorado Springs, Colorado</a:t>
            </a:r>
          </a:p>
          <a:p>
            <a:pPr marL="280988" indent="-280988" algn="l" eaLnBrk="1" hangingPunct="1">
              <a:lnSpc>
                <a:spcPct val="80000"/>
              </a:lnSpc>
              <a:buFont typeface="Wingdings" charset="2"/>
              <a:buChar char="ü"/>
            </a:pPr>
            <a:endParaRPr lang="en-US" altLang="en-US" sz="2400" b="1"/>
          </a:p>
        </p:txBody>
      </p:sp>
      <p:pic>
        <p:nvPicPr>
          <p:cNvPr id="30724" name="Picture 8" descr="C:\Documents and Settings\Scott\My Documents\My Pictures\Restmov\Cassius,S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43000"/>
            <a:ext cx="3124200"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20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204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p:cTn id="13" dur="20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204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p:cTn id="19" dur="20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204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p:cTn id="25" dur="20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6" dur="2000" fill="hold"/>
                                        <p:tgtEl>
                                          <p:spTgt spid="2048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0483">
                                            <p:txEl>
                                              <p:pRg st="4" end="4"/>
                                            </p:txEl>
                                          </p:spTgt>
                                        </p:tgtEl>
                                        <p:attrNameLst>
                                          <p:attrName>style.visibility</p:attrName>
                                        </p:attrNameLst>
                                      </p:cBhvr>
                                      <p:to>
                                        <p:strVal val="visible"/>
                                      </p:to>
                                    </p:set>
                                    <p:anim calcmode="lin" valueType="num">
                                      <p:cBhvr>
                                        <p:cTn id="31" dur="2000" fill="hold"/>
                                        <p:tgtEl>
                                          <p:spTgt spid="20483">
                                            <p:txEl>
                                              <p:pRg st="4" end="4"/>
                                            </p:txEl>
                                          </p:spTgt>
                                        </p:tgtEl>
                                        <p:attrNameLst>
                                          <p:attrName>ppt_w</p:attrName>
                                        </p:attrNameLst>
                                      </p:cBhvr>
                                      <p:tavLst>
                                        <p:tav tm="0">
                                          <p:val>
                                            <p:fltVal val="0"/>
                                          </p:val>
                                        </p:tav>
                                        <p:tav tm="100000">
                                          <p:val>
                                            <p:strVal val="#ppt_w"/>
                                          </p:val>
                                        </p:tav>
                                      </p:tavLst>
                                    </p:anim>
                                    <p:anim calcmode="lin" valueType="num">
                                      <p:cBhvr>
                                        <p:cTn id="32" dur="2000" fill="hold"/>
                                        <p:tgtEl>
                                          <p:spTgt spid="2048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483">
                                            <p:txEl>
                                              <p:pRg st="5" end="5"/>
                                            </p:txEl>
                                          </p:spTgt>
                                        </p:tgtEl>
                                        <p:attrNameLst>
                                          <p:attrName>style.visibility</p:attrName>
                                        </p:attrNameLst>
                                      </p:cBhvr>
                                      <p:to>
                                        <p:strVal val="visible"/>
                                      </p:to>
                                    </p:set>
                                    <p:anim calcmode="lin" valueType="num">
                                      <p:cBhvr>
                                        <p:cTn id="37" dur="2000" fill="hold"/>
                                        <p:tgtEl>
                                          <p:spTgt spid="20483">
                                            <p:txEl>
                                              <p:pRg st="5" end="5"/>
                                            </p:txEl>
                                          </p:spTgt>
                                        </p:tgtEl>
                                        <p:attrNameLst>
                                          <p:attrName>ppt_w</p:attrName>
                                        </p:attrNameLst>
                                      </p:cBhvr>
                                      <p:tavLst>
                                        <p:tav tm="0">
                                          <p:val>
                                            <p:fltVal val="0"/>
                                          </p:val>
                                        </p:tav>
                                        <p:tav tm="100000">
                                          <p:val>
                                            <p:strVal val="#ppt_w"/>
                                          </p:val>
                                        </p:tav>
                                      </p:tavLst>
                                    </p:anim>
                                    <p:anim calcmode="lin" valueType="num">
                                      <p:cBhvr>
                                        <p:cTn id="38" dur="2000" fill="hold"/>
                                        <p:tgtEl>
                                          <p:spTgt spid="2048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483">
                                            <p:txEl>
                                              <p:pRg st="6" end="6"/>
                                            </p:txEl>
                                          </p:spTgt>
                                        </p:tgtEl>
                                        <p:attrNameLst>
                                          <p:attrName>style.visibility</p:attrName>
                                        </p:attrNameLst>
                                      </p:cBhvr>
                                      <p:to>
                                        <p:strVal val="visible"/>
                                      </p:to>
                                    </p:set>
                                    <p:anim calcmode="lin" valueType="num">
                                      <p:cBhvr>
                                        <p:cTn id="43" dur="2000" fill="hold"/>
                                        <p:tgtEl>
                                          <p:spTgt spid="20483">
                                            <p:txEl>
                                              <p:pRg st="6" end="6"/>
                                            </p:txEl>
                                          </p:spTgt>
                                        </p:tgtEl>
                                        <p:attrNameLst>
                                          <p:attrName>ppt_w</p:attrName>
                                        </p:attrNameLst>
                                      </p:cBhvr>
                                      <p:tavLst>
                                        <p:tav tm="0">
                                          <p:val>
                                            <p:fltVal val="0"/>
                                          </p:val>
                                        </p:tav>
                                        <p:tav tm="100000">
                                          <p:val>
                                            <p:strVal val="#ppt_w"/>
                                          </p:val>
                                        </p:tav>
                                      </p:tavLst>
                                    </p:anim>
                                    <p:anim calcmode="lin" valueType="num">
                                      <p:cBhvr>
                                        <p:cTn id="44" dur="2000" fill="hold"/>
                                        <p:tgtEl>
                                          <p:spTgt spid="2048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28600" y="669925"/>
            <a:ext cx="86868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000" baseline="30000">
                <a:latin typeface="Tahoma" charset="0"/>
              </a:rPr>
              <a:t>44</a:t>
            </a:r>
            <a:r>
              <a:rPr lang="en-US" altLang="en-US" sz="3000">
                <a:latin typeface="Tahoma" charset="0"/>
              </a:rPr>
              <a:t>“And in the days of these kings the God of heaven will set up a kingdom which shall never be destroyed; and the kingdom shall not be left to other people; it shall break in pieces and consume all these kingdoms, and it shall stand forever. </a:t>
            </a:r>
            <a:r>
              <a:rPr lang="en-US" altLang="en-US" sz="3000" baseline="30000">
                <a:latin typeface="Tahoma" charset="0"/>
              </a:rPr>
              <a:t>45</a:t>
            </a:r>
            <a:r>
              <a:rPr lang="en-US" altLang="en-US" sz="3000">
                <a:latin typeface="Tahoma" charset="0"/>
              </a:rPr>
              <a:t>“Inasmuch as you saw that the stone was cut out of the mountain without hands, and that it broke in pieces the iron, the bronze, the clay, the silver, and the gold—the great God has made known to the king what will come to pass after this. The dream is certain, and its interpretation is sure.” - Daniel 2:44,45 NKJV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checkerboard(across)">
                                      <p:cBhvr>
                                        <p:cTn id="7"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1447800" y="76200"/>
            <a:ext cx="6858000" cy="838200"/>
          </a:xfrm>
        </p:spPr>
        <p:txBody>
          <a:bodyPr/>
          <a:lstStyle/>
          <a:p>
            <a:pPr eaLnBrk="1" hangingPunct="1"/>
            <a:r>
              <a:rPr lang="en-US" altLang="en-US"/>
              <a:t>G.P. Bowser</a:t>
            </a:r>
          </a:p>
        </p:txBody>
      </p:sp>
      <p:sp>
        <p:nvSpPr>
          <p:cNvPr id="20483" name="Rectangle 3"/>
          <p:cNvSpPr>
            <a:spLocks noGrp="1" noChangeArrowheads="1"/>
          </p:cNvSpPr>
          <p:nvPr>
            <p:ph type="subTitle" idx="1"/>
          </p:nvPr>
        </p:nvSpPr>
        <p:spPr>
          <a:xfrm>
            <a:off x="152400" y="914400"/>
            <a:ext cx="5410200" cy="5943600"/>
          </a:xfrm>
        </p:spPr>
        <p:txBody>
          <a:bodyPr/>
          <a:lstStyle/>
          <a:p>
            <a:pPr marL="280988" indent="-280988" algn="l" eaLnBrk="1" hangingPunct="1">
              <a:lnSpc>
                <a:spcPct val="80000"/>
              </a:lnSpc>
              <a:buFont typeface="Wingdings" charset="2"/>
              <a:buChar char="ü"/>
            </a:pPr>
            <a:r>
              <a:rPr lang="en-US" altLang="en-US" sz="2000" b="1"/>
              <a:t>George Phillip Bowser was born February 17, 1874 in Maury County, about sixty miles south of Nashville, Tennessee. </a:t>
            </a:r>
          </a:p>
          <a:p>
            <a:pPr marL="280988" indent="-280988" algn="l" eaLnBrk="1" hangingPunct="1">
              <a:lnSpc>
                <a:spcPct val="80000"/>
              </a:lnSpc>
              <a:buFont typeface="Wingdings" charset="2"/>
              <a:buChar char="ü"/>
            </a:pPr>
            <a:r>
              <a:rPr lang="en-US" altLang="en-US" sz="2000" b="1"/>
              <a:t>When G.P. was very young his father was killed and his mother moved the family to Nashville where she worked hard to see that her children were well educated.</a:t>
            </a:r>
          </a:p>
          <a:p>
            <a:pPr marL="280988" indent="-280988" algn="l" eaLnBrk="1" hangingPunct="1">
              <a:lnSpc>
                <a:spcPct val="80000"/>
              </a:lnSpc>
              <a:buFont typeface="Wingdings" charset="2"/>
              <a:buChar char="ü"/>
            </a:pPr>
            <a:r>
              <a:rPr lang="en-US" altLang="en-US" sz="2000" b="1"/>
              <a:t>After finishing grade school he took the opportunity to attend Walden University where he mastered five languages in addition to English: Greek, Hebrew, French, German and Latin.   </a:t>
            </a:r>
          </a:p>
          <a:p>
            <a:pPr marL="280988" indent="-280988" algn="l" eaLnBrk="1" hangingPunct="1">
              <a:lnSpc>
                <a:spcPct val="80000"/>
              </a:lnSpc>
              <a:buFont typeface="Wingdings" charset="2"/>
              <a:buChar char="ü"/>
            </a:pPr>
            <a:r>
              <a:rPr lang="en-US" altLang="en-US" sz="2000" b="1"/>
              <a:t>G.P. was very religious and his childhood religious experience in the Methodist church was giving him second thoughts. </a:t>
            </a:r>
          </a:p>
          <a:p>
            <a:pPr marL="280988" indent="-280988" algn="l" eaLnBrk="1" hangingPunct="1">
              <a:lnSpc>
                <a:spcPct val="80000"/>
              </a:lnSpc>
              <a:buFont typeface="Wingdings" charset="2"/>
              <a:buChar char="ü"/>
            </a:pPr>
            <a:r>
              <a:rPr lang="en-US" altLang="en-US" sz="2000" b="1"/>
              <a:t>Sam W. Womack, and other Christians in Nashville, took interest in him, teaching him the truth and he soon obeyed the Gospel and started preaching it.</a:t>
            </a:r>
          </a:p>
        </p:txBody>
      </p:sp>
      <p:pic>
        <p:nvPicPr>
          <p:cNvPr id="20487" name="Picture 7" descr="Bowser,gp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563" y="1295400"/>
            <a:ext cx="3627437"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0487"/>
                                        </p:tgtEl>
                                        <p:attrNameLst>
                                          <p:attrName>style.visibility</p:attrName>
                                        </p:attrNameLst>
                                      </p:cBhvr>
                                      <p:to>
                                        <p:strVal val="visible"/>
                                      </p:to>
                                    </p:set>
                                    <p:anim calcmode="lin" valueType="num">
                                      <p:cBhvr>
                                        <p:cTn id="12" dur="2000" fill="hold"/>
                                        <p:tgtEl>
                                          <p:spTgt spid="20487"/>
                                        </p:tgtEl>
                                        <p:attrNameLst>
                                          <p:attrName>ppt_w</p:attrName>
                                        </p:attrNameLst>
                                      </p:cBhvr>
                                      <p:tavLst>
                                        <p:tav tm="0">
                                          <p:val>
                                            <p:fltVal val="0"/>
                                          </p:val>
                                        </p:tav>
                                        <p:tav tm="100000">
                                          <p:val>
                                            <p:strVal val="#ppt_w"/>
                                          </p:val>
                                        </p:tav>
                                      </p:tavLst>
                                    </p:anim>
                                    <p:anim calcmode="lin" valueType="num">
                                      <p:cBhvr>
                                        <p:cTn id="13" dur="2000" fill="hold"/>
                                        <p:tgtEl>
                                          <p:spTgt spid="20487"/>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0483">
                                            <p:txEl>
                                              <p:pRg st="1" end="1"/>
                                            </p:txEl>
                                          </p:spTgt>
                                        </p:tgtEl>
                                        <p:attrNameLst>
                                          <p:attrName>style.visibility</p:attrName>
                                        </p:attrNameLst>
                                      </p:cBhvr>
                                      <p:to>
                                        <p:strVal val="visible"/>
                                      </p:to>
                                    </p:set>
                                    <p:anim calcmode="lin" valueType="num">
                                      <p:cBhvr>
                                        <p:cTn id="18" dur="20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204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0483">
                                            <p:txEl>
                                              <p:pRg st="0" end="0"/>
                                            </p:txEl>
                                          </p:spTgt>
                                        </p:tgtEl>
                                        <p:attrNameLst>
                                          <p:attrName>style.visibility</p:attrName>
                                        </p:attrNameLst>
                                      </p:cBhvr>
                                      <p:to>
                                        <p:strVal val="visible"/>
                                      </p:to>
                                    </p:set>
                                    <p:anim calcmode="lin" valueType="num">
                                      <p:cBhvr>
                                        <p:cTn id="24" dur="20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25" dur="2000" fill="hold"/>
                                        <p:tgtEl>
                                          <p:spTgt spid="204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0483">
                                            <p:txEl>
                                              <p:pRg st="2" end="2"/>
                                            </p:txEl>
                                          </p:spTgt>
                                        </p:tgtEl>
                                        <p:attrNameLst>
                                          <p:attrName>style.visibility</p:attrName>
                                        </p:attrNameLst>
                                      </p:cBhvr>
                                      <p:to>
                                        <p:strVal val="visible"/>
                                      </p:to>
                                    </p:set>
                                    <p:anim calcmode="lin" valueType="num">
                                      <p:cBhvr>
                                        <p:cTn id="30" dur="20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31" dur="2000" fill="hold"/>
                                        <p:tgtEl>
                                          <p:spTgt spid="204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0483">
                                            <p:txEl>
                                              <p:pRg st="3" end="3"/>
                                            </p:txEl>
                                          </p:spTgt>
                                        </p:tgtEl>
                                        <p:attrNameLst>
                                          <p:attrName>style.visibility</p:attrName>
                                        </p:attrNameLst>
                                      </p:cBhvr>
                                      <p:to>
                                        <p:strVal val="visible"/>
                                      </p:to>
                                    </p:set>
                                    <p:anim calcmode="lin" valueType="num">
                                      <p:cBhvr>
                                        <p:cTn id="36" dur="20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37" dur="2000" fill="hold"/>
                                        <p:tgtEl>
                                          <p:spTgt spid="2048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20483">
                                            <p:txEl>
                                              <p:pRg st="4" end="4"/>
                                            </p:txEl>
                                          </p:spTgt>
                                        </p:tgtEl>
                                        <p:attrNameLst>
                                          <p:attrName>style.visibility</p:attrName>
                                        </p:attrNameLst>
                                      </p:cBhvr>
                                      <p:to>
                                        <p:strVal val="visible"/>
                                      </p:to>
                                    </p:set>
                                    <p:anim calcmode="lin" valueType="num">
                                      <p:cBhvr>
                                        <p:cTn id="42" dur="2000" fill="hold"/>
                                        <p:tgtEl>
                                          <p:spTgt spid="20483">
                                            <p:txEl>
                                              <p:pRg st="4" end="4"/>
                                            </p:txEl>
                                          </p:spTgt>
                                        </p:tgtEl>
                                        <p:attrNameLst>
                                          <p:attrName>ppt_w</p:attrName>
                                        </p:attrNameLst>
                                      </p:cBhvr>
                                      <p:tavLst>
                                        <p:tav tm="0">
                                          <p:val>
                                            <p:fltVal val="0"/>
                                          </p:val>
                                        </p:tav>
                                        <p:tav tm="100000">
                                          <p:val>
                                            <p:strVal val="#ppt_w"/>
                                          </p:val>
                                        </p:tav>
                                      </p:tavLst>
                                    </p:anim>
                                    <p:anim calcmode="lin" valueType="num">
                                      <p:cBhvr>
                                        <p:cTn id="43" dur="2000" fill="hold"/>
                                        <p:tgtEl>
                                          <p:spTgt spid="2048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762000" y="0"/>
            <a:ext cx="3962400" cy="838200"/>
          </a:xfrm>
        </p:spPr>
        <p:txBody>
          <a:bodyPr/>
          <a:lstStyle/>
          <a:p>
            <a:pPr eaLnBrk="1" hangingPunct="1"/>
            <a:r>
              <a:rPr lang="en-US" altLang="en-US"/>
              <a:t>G.P. Bowser</a:t>
            </a:r>
          </a:p>
        </p:txBody>
      </p:sp>
      <p:sp>
        <p:nvSpPr>
          <p:cNvPr id="21507" name="Rectangle 3"/>
          <p:cNvSpPr>
            <a:spLocks noGrp="1" noChangeArrowheads="1"/>
          </p:cNvSpPr>
          <p:nvPr>
            <p:ph type="subTitle" idx="1"/>
          </p:nvPr>
        </p:nvSpPr>
        <p:spPr>
          <a:xfrm>
            <a:off x="0" y="914400"/>
            <a:ext cx="5638800" cy="5943600"/>
          </a:xfrm>
        </p:spPr>
        <p:txBody>
          <a:bodyPr/>
          <a:lstStyle/>
          <a:p>
            <a:pPr marL="280988" indent="-280988" algn="l" eaLnBrk="1" hangingPunct="1">
              <a:lnSpc>
                <a:spcPct val="80000"/>
              </a:lnSpc>
              <a:buFont typeface="Wingdings" charset="2"/>
              <a:buChar char="ü"/>
            </a:pPr>
            <a:r>
              <a:rPr lang="en-US" altLang="en-US" sz="2300" b="1"/>
              <a:t>Even though he lost his left arm earlier in life in an accident he became a master printer and at the age of twenty-eight, he edited a newspaper called, "The Christian Echo." </a:t>
            </a:r>
          </a:p>
          <a:p>
            <a:pPr marL="280988" indent="-280988" algn="l" eaLnBrk="1" hangingPunct="1">
              <a:lnSpc>
                <a:spcPct val="80000"/>
              </a:lnSpc>
              <a:buFont typeface="Wingdings" charset="2"/>
              <a:buChar char="ü"/>
            </a:pPr>
            <a:r>
              <a:rPr lang="en-US" altLang="en-US" sz="2300" b="1"/>
              <a:t>He started a Christian school for black children on Jackson Street in Nashville and opened it on January 6, 1907. </a:t>
            </a:r>
          </a:p>
          <a:p>
            <a:pPr marL="280988" indent="-280988" algn="l" eaLnBrk="1" hangingPunct="1">
              <a:lnSpc>
                <a:spcPct val="80000"/>
              </a:lnSpc>
              <a:buFont typeface="Wingdings" charset="2"/>
              <a:buChar char="ü"/>
            </a:pPr>
            <a:r>
              <a:rPr lang="en-US" altLang="en-US" sz="2300" b="1"/>
              <a:t>He also started a school in Silver Point near Cookville, Tennessee</a:t>
            </a:r>
          </a:p>
          <a:p>
            <a:pPr marL="280988" indent="-280988" algn="l" eaLnBrk="1" hangingPunct="1">
              <a:lnSpc>
                <a:spcPct val="80000"/>
              </a:lnSpc>
              <a:buFont typeface="Wingdings" charset="2"/>
              <a:buChar char="ü"/>
            </a:pPr>
            <a:r>
              <a:rPr lang="en-US" altLang="en-US" sz="2300" b="1"/>
              <a:t>He was instrumental in setting up schools in Detroit, Fort Worth, Ft. Smith, Arkansas and a University in Terrell, Texas. </a:t>
            </a:r>
          </a:p>
          <a:p>
            <a:pPr marL="280988" indent="-280988" algn="l" eaLnBrk="1" hangingPunct="1">
              <a:lnSpc>
                <a:spcPct val="80000"/>
              </a:lnSpc>
              <a:buFont typeface="Wingdings" charset="2"/>
              <a:buChar char="ü"/>
            </a:pPr>
            <a:r>
              <a:rPr lang="en-US" altLang="en-US" sz="2300" b="1"/>
              <a:t>This great man dedicated his life to Christian education among blacks. </a:t>
            </a:r>
          </a:p>
          <a:p>
            <a:pPr marL="280988" indent="-280988" algn="l" eaLnBrk="1" hangingPunct="1">
              <a:lnSpc>
                <a:spcPct val="80000"/>
              </a:lnSpc>
              <a:buFont typeface="Wingdings" charset="2"/>
              <a:buChar char="ü"/>
            </a:pPr>
            <a:r>
              <a:rPr lang="en-US" altLang="en-US" sz="2300" b="1"/>
              <a:t>He died March 23, 1950.</a:t>
            </a:r>
          </a:p>
        </p:txBody>
      </p:sp>
      <p:grpSp>
        <p:nvGrpSpPr>
          <p:cNvPr id="2" name="Group 8"/>
          <p:cNvGrpSpPr>
            <a:grpSpLocks/>
          </p:cNvGrpSpPr>
          <p:nvPr/>
        </p:nvGrpSpPr>
        <p:grpSpPr bwMode="auto">
          <a:xfrm>
            <a:off x="5715000" y="4114800"/>
            <a:ext cx="3127375" cy="2590800"/>
            <a:chOff x="3600" y="2592"/>
            <a:chExt cx="1970" cy="1632"/>
          </a:xfrm>
        </p:grpSpPr>
        <p:pic>
          <p:nvPicPr>
            <p:cNvPr id="32776" name="Picture 6" descr="Silverpoint building"/>
            <p:cNvPicPr>
              <a:picLocks noChangeAspect="1" noChangeArrowheads="1"/>
            </p:cNvPicPr>
            <p:nvPr/>
          </p:nvPicPr>
          <p:blipFill>
            <a:blip r:embed="rId3">
              <a:extLst>
                <a:ext uri="{28A0092B-C50C-407E-A947-70E740481C1C}">
                  <a14:useLocalDpi xmlns:a14="http://schemas.microsoft.com/office/drawing/2010/main" val="0"/>
                </a:ext>
              </a:extLst>
            </a:blip>
            <a:srcRect b="35657"/>
            <a:stretch>
              <a:fillRect/>
            </a:stretch>
          </p:blipFill>
          <p:spPr bwMode="auto">
            <a:xfrm>
              <a:off x="3600" y="2592"/>
              <a:ext cx="197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 Box 7"/>
            <p:cNvSpPr txBox="1">
              <a:spLocks noChangeArrowheads="1"/>
            </p:cNvSpPr>
            <p:nvPr/>
          </p:nvSpPr>
          <p:spPr bwMode="auto">
            <a:xfrm>
              <a:off x="3840" y="3993"/>
              <a:ext cx="16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Silverpoint School</a:t>
              </a:r>
            </a:p>
          </p:txBody>
        </p:sp>
      </p:grpSp>
      <p:grpSp>
        <p:nvGrpSpPr>
          <p:cNvPr id="3" name="Group 10"/>
          <p:cNvGrpSpPr>
            <a:grpSpLocks/>
          </p:cNvGrpSpPr>
          <p:nvPr/>
        </p:nvGrpSpPr>
        <p:grpSpPr bwMode="auto">
          <a:xfrm>
            <a:off x="5486400" y="0"/>
            <a:ext cx="3554413" cy="3810000"/>
            <a:chOff x="3456" y="0"/>
            <a:chExt cx="2239" cy="2400"/>
          </a:xfrm>
        </p:grpSpPr>
        <p:pic>
          <p:nvPicPr>
            <p:cNvPr id="32774" name="Picture 5" descr="Christian Echo"/>
            <p:cNvPicPr>
              <a:picLocks noChangeAspect="1" noChangeArrowheads="1"/>
            </p:cNvPicPr>
            <p:nvPr/>
          </p:nvPicPr>
          <p:blipFill>
            <a:blip r:embed="rId4">
              <a:extLst>
                <a:ext uri="{28A0092B-C50C-407E-A947-70E740481C1C}">
                  <a14:useLocalDpi xmlns:a14="http://schemas.microsoft.com/office/drawing/2010/main" val="0"/>
                </a:ext>
              </a:extLst>
            </a:blip>
            <a:srcRect b="16364"/>
            <a:stretch>
              <a:fillRect/>
            </a:stretch>
          </p:blipFill>
          <p:spPr bwMode="auto">
            <a:xfrm>
              <a:off x="3456" y="0"/>
              <a:ext cx="2239"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9"/>
            <p:cNvSpPr txBox="1">
              <a:spLocks noChangeArrowheads="1"/>
            </p:cNvSpPr>
            <p:nvPr/>
          </p:nvSpPr>
          <p:spPr bwMode="auto">
            <a:xfrm>
              <a:off x="3648" y="2169"/>
              <a:ext cx="20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The Christian Echo</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strips(downRight)">
                                      <p:cBhvr>
                                        <p:cTn id="7" dur="2000"/>
                                        <p:tgtEl>
                                          <p:spTgt spid="21506"/>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9" fill="hold" grpId="0" nodeType="clickEffect">
                                  <p:stCondLst>
                                    <p:cond delay="0"/>
                                  </p:stCondLst>
                                  <p:childTnLst>
                                    <p:set>
                                      <p:cBhvr>
                                        <p:cTn id="19" dur="1" fill="hold">
                                          <p:stCondLst>
                                            <p:cond delay="0"/>
                                          </p:stCondLst>
                                        </p:cTn>
                                        <p:tgtEl>
                                          <p:spTgt spid="21507">
                                            <p:txEl>
                                              <p:pRg st="0" end="0"/>
                                            </p:txEl>
                                          </p:spTgt>
                                        </p:tgtEl>
                                        <p:attrNameLst>
                                          <p:attrName>style.visibility</p:attrName>
                                        </p:attrNameLst>
                                      </p:cBhvr>
                                      <p:to>
                                        <p:strVal val="visible"/>
                                      </p:to>
                                    </p:set>
                                    <p:anim calcmode="lin" valueType="num">
                                      <p:cBhvr additive="base">
                                        <p:cTn id="20" dur="500" fill="hold"/>
                                        <p:tgtEl>
                                          <p:spTgt spid="21507">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215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9" fill="hold" grpId="0" nodeType="clickEffect">
                                  <p:stCondLst>
                                    <p:cond delay="0"/>
                                  </p:stCondLst>
                                  <p:childTnLst>
                                    <p:set>
                                      <p:cBhvr>
                                        <p:cTn id="25" dur="1" fill="hold">
                                          <p:stCondLst>
                                            <p:cond delay="0"/>
                                          </p:stCondLst>
                                        </p:cTn>
                                        <p:tgtEl>
                                          <p:spTgt spid="21507">
                                            <p:txEl>
                                              <p:pRg st="1" end="1"/>
                                            </p:txEl>
                                          </p:spTgt>
                                        </p:tgtEl>
                                        <p:attrNameLst>
                                          <p:attrName>style.visibility</p:attrName>
                                        </p:attrNameLst>
                                      </p:cBhvr>
                                      <p:to>
                                        <p:strVal val="visible"/>
                                      </p:to>
                                    </p:set>
                                    <p:anim calcmode="lin" valueType="num">
                                      <p:cBhvr additive="base">
                                        <p:cTn id="26" dur="500" fill="hold"/>
                                        <p:tgtEl>
                                          <p:spTgt spid="21507">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150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9" fill="hold" grpId="0" nodeType="clickEffect">
                                  <p:stCondLst>
                                    <p:cond delay="0"/>
                                  </p:stCondLst>
                                  <p:childTnLst>
                                    <p:set>
                                      <p:cBhvr>
                                        <p:cTn id="31" dur="1" fill="hold">
                                          <p:stCondLst>
                                            <p:cond delay="0"/>
                                          </p:stCondLst>
                                        </p:cTn>
                                        <p:tgtEl>
                                          <p:spTgt spid="21507">
                                            <p:txEl>
                                              <p:pRg st="2" end="2"/>
                                            </p:txEl>
                                          </p:spTgt>
                                        </p:tgtEl>
                                        <p:attrNameLst>
                                          <p:attrName>style.visibility</p:attrName>
                                        </p:attrNameLst>
                                      </p:cBhvr>
                                      <p:to>
                                        <p:strVal val="visible"/>
                                      </p:to>
                                    </p:set>
                                    <p:anim calcmode="lin" valueType="num">
                                      <p:cBhvr additive="base">
                                        <p:cTn id="32" dur="500" fill="hold"/>
                                        <p:tgtEl>
                                          <p:spTgt spid="21507">
                                            <p:txEl>
                                              <p:pRg st="2" end="2"/>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150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9" fill="hold" grpId="0" nodeType="clickEffect">
                                  <p:stCondLst>
                                    <p:cond delay="0"/>
                                  </p:stCondLst>
                                  <p:childTnLst>
                                    <p:set>
                                      <p:cBhvr>
                                        <p:cTn id="37" dur="1" fill="hold">
                                          <p:stCondLst>
                                            <p:cond delay="0"/>
                                          </p:stCondLst>
                                        </p:cTn>
                                        <p:tgtEl>
                                          <p:spTgt spid="21507">
                                            <p:txEl>
                                              <p:pRg st="3" end="3"/>
                                            </p:txEl>
                                          </p:spTgt>
                                        </p:tgtEl>
                                        <p:attrNameLst>
                                          <p:attrName>style.visibility</p:attrName>
                                        </p:attrNameLst>
                                      </p:cBhvr>
                                      <p:to>
                                        <p:strVal val="visible"/>
                                      </p:to>
                                    </p:set>
                                    <p:anim calcmode="lin" valueType="num">
                                      <p:cBhvr additive="base">
                                        <p:cTn id="38" dur="500" fill="hold"/>
                                        <p:tgtEl>
                                          <p:spTgt spid="21507">
                                            <p:txEl>
                                              <p:pRg st="3" end="3"/>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2150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9" fill="hold" grpId="0" nodeType="clickEffect">
                                  <p:stCondLst>
                                    <p:cond delay="0"/>
                                  </p:stCondLst>
                                  <p:childTnLst>
                                    <p:set>
                                      <p:cBhvr>
                                        <p:cTn id="43" dur="1" fill="hold">
                                          <p:stCondLst>
                                            <p:cond delay="0"/>
                                          </p:stCondLst>
                                        </p:cTn>
                                        <p:tgtEl>
                                          <p:spTgt spid="21507">
                                            <p:txEl>
                                              <p:pRg st="4" end="4"/>
                                            </p:txEl>
                                          </p:spTgt>
                                        </p:tgtEl>
                                        <p:attrNameLst>
                                          <p:attrName>style.visibility</p:attrName>
                                        </p:attrNameLst>
                                      </p:cBhvr>
                                      <p:to>
                                        <p:strVal val="visible"/>
                                      </p:to>
                                    </p:set>
                                    <p:anim calcmode="lin" valueType="num">
                                      <p:cBhvr additive="base">
                                        <p:cTn id="44" dur="500" fill="hold"/>
                                        <p:tgtEl>
                                          <p:spTgt spid="21507">
                                            <p:txEl>
                                              <p:pRg st="4" end="4"/>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2150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9" fill="hold" grpId="0" nodeType="clickEffect">
                                  <p:stCondLst>
                                    <p:cond delay="0"/>
                                  </p:stCondLst>
                                  <p:childTnLst>
                                    <p:set>
                                      <p:cBhvr>
                                        <p:cTn id="49" dur="1" fill="hold">
                                          <p:stCondLst>
                                            <p:cond delay="0"/>
                                          </p:stCondLst>
                                        </p:cTn>
                                        <p:tgtEl>
                                          <p:spTgt spid="21507">
                                            <p:txEl>
                                              <p:pRg st="5" end="5"/>
                                            </p:txEl>
                                          </p:spTgt>
                                        </p:tgtEl>
                                        <p:attrNameLst>
                                          <p:attrName>style.visibility</p:attrName>
                                        </p:attrNameLst>
                                      </p:cBhvr>
                                      <p:to>
                                        <p:strVal val="visible"/>
                                      </p:to>
                                    </p:set>
                                    <p:anim calcmode="lin" valueType="num">
                                      <p:cBhvr additive="base">
                                        <p:cTn id="50" dur="500" fill="hold"/>
                                        <p:tgtEl>
                                          <p:spTgt spid="21507">
                                            <p:txEl>
                                              <p:pRg st="5" end="5"/>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21507">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9" name="Picture 11" descr="Silverpoint, 1913"/>
          <p:cNvPicPr>
            <a:picLocks noChangeAspect="1" noChangeArrowheads="1"/>
          </p:cNvPicPr>
          <p:nvPr/>
        </p:nvPicPr>
        <p:blipFill>
          <a:blip r:embed="rId3">
            <a:extLst>
              <a:ext uri="{28A0092B-C50C-407E-A947-70E740481C1C}">
                <a14:useLocalDpi xmlns:a14="http://schemas.microsoft.com/office/drawing/2010/main" val="0"/>
              </a:ext>
            </a:extLst>
          </a:blip>
          <a:srcRect l="6996" t="3947" r="5762" b="6580"/>
          <a:stretch>
            <a:fillRect/>
          </a:stretch>
        </p:blipFill>
        <p:spPr bwMode="auto">
          <a:xfrm>
            <a:off x="152400" y="76200"/>
            <a:ext cx="88392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Text Box 13"/>
          <p:cNvSpPr txBox="1">
            <a:spLocks noChangeArrowheads="1"/>
          </p:cNvSpPr>
          <p:nvPr/>
        </p:nvSpPr>
        <p:spPr bwMode="auto">
          <a:xfrm>
            <a:off x="304800" y="5713413"/>
            <a:ext cx="8534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The school at Silverpoint, Tennessee began with the organization of S.W. Womack, Alexander C. Campbell, and G.P. Bowser. It had started in Nashville in October, 1907. Then moved to Silverpoint, TN in 1909. The school closed in 1920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anim calcmode="lin" valueType="num">
                                      <p:cBhvr>
                                        <p:cTn id="9" dur="2000" fill="hold"/>
                                        <p:tgtEl>
                                          <p:spTgt spid="22539"/>
                                        </p:tgtEl>
                                        <p:attrNameLst>
                                          <p:attrName>style.rotation</p:attrName>
                                        </p:attrNameLst>
                                      </p:cBhvr>
                                      <p:tavLst>
                                        <p:tav tm="0">
                                          <p:val>
                                            <p:fltVal val="360"/>
                                          </p:val>
                                        </p:tav>
                                        <p:tav tm="100000">
                                          <p:val>
                                            <p:fltVal val="0"/>
                                          </p:val>
                                        </p:tav>
                                      </p:tavLst>
                                    </p:anim>
                                    <p:animEffect transition="in" filter="fade">
                                      <p:cBhvr>
                                        <p:cTn id="10" dur="2000"/>
                                        <p:tgtEl>
                                          <p:spTgt spid="2253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22541"/>
                                        </p:tgtEl>
                                        <p:attrNameLst>
                                          <p:attrName>style.visibility</p:attrName>
                                        </p:attrNameLst>
                                      </p:cBhvr>
                                      <p:to>
                                        <p:strVal val="visible"/>
                                      </p:to>
                                    </p:set>
                                    <p:anim calcmode="lin" valueType="num">
                                      <p:cBhvr>
                                        <p:cTn id="13" dur="2000" fill="hold"/>
                                        <p:tgtEl>
                                          <p:spTgt spid="22541"/>
                                        </p:tgtEl>
                                        <p:attrNameLst>
                                          <p:attrName>ppt_w</p:attrName>
                                        </p:attrNameLst>
                                      </p:cBhvr>
                                      <p:tavLst>
                                        <p:tav tm="0">
                                          <p:val>
                                            <p:fltVal val="0"/>
                                          </p:val>
                                        </p:tav>
                                        <p:tav tm="100000">
                                          <p:val>
                                            <p:strVal val="#ppt_w"/>
                                          </p:val>
                                        </p:tav>
                                      </p:tavLst>
                                    </p:anim>
                                    <p:anim calcmode="lin" valueType="num">
                                      <p:cBhvr>
                                        <p:cTn id="14" dur="2000" fill="hold"/>
                                        <p:tgtEl>
                                          <p:spTgt spid="22541"/>
                                        </p:tgtEl>
                                        <p:attrNameLst>
                                          <p:attrName>ppt_h</p:attrName>
                                        </p:attrNameLst>
                                      </p:cBhvr>
                                      <p:tavLst>
                                        <p:tav tm="0">
                                          <p:val>
                                            <p:fltVal val="0"/>
                                          </p:val>
                                        </p:tav>
                                        <p:tav tm="100000">
                                          <p:val>
                                            <p:strVal val="#ppt_h"/>
                                          </p:val>
                                        </p:tav>
                                      </p:tavLst>
                                    </p:anim>
                                    <p:anim calcmode="lin" valueType="num">
                                      <p:cBhvr>
                                        <p:cTn id="15" dur="2000" fill="hold"/>
                                        <p:tgtEl>
                                          <p:spTgt spid="22541"/>
                                        </p:tgtEl>
                                        <p:attrNameLst>
                                          <p:attrName>style.rotation</p:attrName>
                                        </p:attrNameLst>
                                      </p:cBhvr>
                                      <p:tavLst>
                                        <p:tav tm="0">
                                          <p:val>
                                            <p:fltVal val="360"/>
                                          </p:val>
                                        </p:tav>
                                        <p:tav tm="100000">
                                          <p:val>
                                            <p:fltVal val="0"/>
                                          </p:val>
                                        </p:tav>
                                      </p:tavLst>
                                    </p:anim>
                                    <p:animEffect transition="in" filter="fade">
                                      <p:cBhvr>
                                        <p:cTn id="16" dur="20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838200" y="76200"/>
            <a:ext cx="7772400" cy="1143000"/>
          </a:xfrm>
        </p:spPr>
        <p:txBody>
          <a:bodyPr/>
          <a:lstStyle/>
          <a:p>
            <a:pPr eaLnBrk="1" hangingPunct="1"/>
            <a:r>
              <a:rPr lang="en-US" altLang="en-US"/>
              <a:t>Marshall Keeble: Evangelist</a:t>
            </a:r>
          </a:p>
        </p:txBody>
      </p:sp>
      <p:sp>
        <p:nvSpPr>
          <p:cNvPr id="12291" name="Rectangle 3"/>
          <p:cNvSpPr>
            <a:spLocks noGrp="1" noChangeArrowheads="1"/>
          </p:cNvSpPr>
          <p:nvPr>
            <p:ph type="subTitle" idx="1"/>
          </p:nvPr>
        </p:nvSpPr>
        <p:spPr>
          <a:xfrm>
            <a:off x="0" y="1219200"/>
            <a:ext cx="5943600" cy="5638800"/>
          </a:xfrm>
        </p:spPr>
        <p:txBody>
          <a:bodyPr/>
          <a:lstStyle/>
          <a:p>
            <a:pPr marL="280988" indent="-280988" algn="l" eaLnBrk="1" hangingPunct="1">
              <a:lnSpc>
                <a:spcPct val="80000"/>
              </a:lnSpc>
              <a:buFont typeface="Wingdings" charset="2"/>
              <a:buChar char="ü"/>
            </a:pPr>
            <a:r>
              <a:rPr lang="en-US" altLang="en-US" sz="2400" b="1"/>
              <a:t>Born of slave parents on a farm near Murfreesboro, in Rutherford County, Tennessee, on December 7, 1878</a:t>
            </a:r>
          </a:p>
          <a:p>
            <a:pPr marL="280988" indent="-280988" algn="l" eaLnBrk="1" hangingPunct="1">
              <a:lnSpc>
                <a:spcPct val="80000"/>
              </a:lnSpc>
              <a:buFont typeface="Wingdings" charset="2"/>
              <a:buChar char="ü"/>
            </a:pPr>
            <a:r>
              <a:rPr lang="en-US" altLang="en-US" sz="2400" b="1"/>
              <a:t>At Age 4 his family moved to Nashville, Tennessee. He attended schools, but not beyond the 7</a:t>
            </a:r>
            <a:r>
              <a:rPr lang="en-US" altLang="en-US" sz="2400" b="1" baseline="30000"/>
              <a:t>th</a:t>
            </a:r>
            <a:r>
              <a:rPr lang="en-US" altLang="en-US" sz="2400" b="1"/>
              <a:t> grade</a:t>
            </a:r>
          </a:p>
          <a:p>
            <a:pPr marL="280988" indent="-280988" algn="l" eaLnBrk="1" hangingPunct="1">
              <a:lnSpc>
                <a:spcPct val="80000"/>
              </a:lnSpc>
              <a:buFont typeface="Wingdings" charset="2"/>
              <a:buChar char="ü"/>
            </a:pPr>
            <a:r>
              <a:rPr lang="en-US" altLang="en-US" sz="2400" b="1"/>
              <a:t>He married Miss Minnie Womack, a Fisk University high school graduate, and daughter of gospel preacher, S.W. Womack</a:t>
            </a:r>
          </a:p>
          <a:p>
            <a:pPr marL="280988" indent="-280988" algn="l" eaLnBrk="1" hangingPunct="1">
              <a:lnSpc>
                <a:spcPct val="80000"/>
              </a:lnSpc>
              <a:buFont typeface="Wingdings" charset="2"/>
              <a:buChar char="ü"/>
            </a:pPr>
            <a:r>
              <a:rPr lang="en-US" altLang="en-US" sz="2400" b="1"/>
              <a:t>Five children were born to the Keebles, and after 36 years of marriage, Minnie died December 11, 1932.</a:t>
            </a:r>
          </a:p>
          <a:p>
            <a:pPr marL="280988" indent="-280988" algn="l" eaLnBrk="1" hangingPunct="1">
              <a:lnSpc>
                <a:spcPct val="80000"/>
              </a:lnSpc>
              <a:buFont typeface="Wingdings" charset="2"/>
              <a:buChar char="ü"/>
            </a:pPr>
            <a:r>
              <a:rPr lang="en-US" altLang="en-US" sz="2400" b="1"/>
              <a:t>With the help of S.W. Womack and others Keeble began preaching in 1897.</a:t>
            </a:r>
            <a:endParaRPr lang="en-US" altLang="en-US" sz="2400"/>
          </a:p>
        </p:txBody>
      </p:sp>
      <p:pic>
        <p:nvPicPr>
          <p:cNvPr id="12293" name="Picture 5" descr="keeble 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057400"/>
            <a:ext cx="28956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edge">
                                      <p:cBhvr>
                                        <p:cTn id="7" dur="2000"/>
                                        <p:tgtEl>
                                          <p:spTgt spid="12290"/>
                                        </p:tgtEl>
                                      </p:cBhvr>
                                    </p:animEffect>
                                  </p:childTnLst>
                                </p:cTn>
                              </p:par>
                            </p:childTnLst>
                          </p:cTn>
                        </p:par>
                        <p:par>
                          <p:cTn id="8" fill="hold" nodeType="afterGroup">
                            <p:stCondLst>
                              <p:cond delay="2000"/>
                            </p:stCondLst>
                            <p:childTnLst>
                              <p:par>
                                <p:cTn id="9" presetID="20" presetClass="entr" presetSubtype="0" fill="hold"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wedge">
                                      <p:cBhvr>
                                        <p:cTn id="11" dur="2000"/>
                                        <p:tgtEl>
                                          <p:spTgt spid="1229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9" fill="hold" grpId="0" nodeType="clickEffect">
                                  <p:stCondLst>
                                    <p:cond delay="0"/>
                                  </p:stCondLst>
                                  <p:childTnLst>
                                    <p:set>
                                      <p:cBhvr>
                                        <p:cTn id="15" dur="1" fill="hold">
                                          <p:stCondLst>
                                            <p:cond delay="0"/>
                                          </p:stCondLst>
                                        </p:cTn>
                                        <p:tgtEl>
                                          <p:spTgt spid="12291">
                                            <p:txEl>
                                              <p:pRg st="0" end="0"/>
                                            </p:txEl>
                                          </p:spTgt>
                                        </p:tgtEl>
                                        <p:attrNameLst>
                                          <p:attrName>style.visibility</p:attrName>
                                        </p:attrNameLst>
                                      </p:cBhvr>
                                      <p:to>
                                        <p:strVal val="visible"/>
                                      </p:to>
                                    </p:set>
                                    <p:anim calcmode="lin" valueType="num">
                                      <p:cBhvr additive="base">
                                        <p:cTn id="16" dur="10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1229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9" fill="hold" grpId="0" nodeType="clickEffect">
                                  <p:stCondLst>
                                    <p:cond delay="0"/>
                                  </p:stCondLst>
                                  <p:childTnLst>
                                    <p:set>
                                      <p:cBhvr>
                                        <p:cTn id="21" dur="1" fill="hold">
                                          <p:stCondLst>
                                            <p:cond delay="0"/>
                                          </p:stCondLst>
                                        </p:cTn>
                                        <p:tgtEl>
                                          <p:spTgt spid="12291">
                                            <p:txEl>
                                              <p:pRg st="1" end="1"/>
                                            </p:txEl>
                                          </p:spTgt>
                                        </p:tgtEl>
                                        <p:attrNameLst>
                                          <p:attrName>style.visibility</p:attrName>
                                        </p:attrNameLst>
                                      </p:cBhvr>
                                      <p:to>
                                        <p:strVal val="visible"/>
                                      </p:to>
                                    </p:set>
                                    <p:anim calcmode="lin" valueType="num">
                                      <p:cBhvr additive="base">
                                        <p:cTn id="22" dur="10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1229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12291">
                                            <p:txEl>
                                              <p:pRg st="2" end="2"/>
                                            </p:txEl>
                                          </p:spTgt>
                                        </p:tgtEl>
                                        <p:attrNameLst>
                                          <p:attrName>style.visibility</p:attrName>
                                        </p:attrNameLst>
                                      </p:cBhvr>
                                      <p:to>
                                        <p:strVal val="visible"/>
                                      </p:to>
                                    </p:set>
                                    <p:anim calcmode="lin" valueType="num">
                                      <p:cBhvr additive="base">
                                        <p:cTn id="28" dur="10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1229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12291">
                                            <p:txEl>
                                              <p:pRg st="3" end="3"/>
                                            </p:txEl>
                                          </p:spTgt>
                                        </p:tgtEl>
                                        <p:attrNameLst>
                                          <p:attrName>style.visibility</p:attrName>
                                        </p:attrNameLst>
                                      </p:cBhvr>
                                      <p:to>
                                        <p:strVal val="visible"/>
                                      </p:to>
                                    </p:set>
                                    <p:anim calcmode="lin" valueType="num">
                                      <p:cBhvr additive="base">
                                        <p:cTn id="34" dur="1000" fill="hold"/>
                                        <p:tgtEl>
                                          <p:spTgt spid="12291">
                                            <p:txEl>
                                              <p:pRg st="3" end="3"/>
                                            </p:txEl>
                                          </p:spTgt>
                                        </p:tgtEl>
                                        <p:attrNameLst>
                                          <p:attrName>ppt_x</p:attrName>
                                        </p:attrNameLst>
                                      </p:cBhvr>
                                      <p:tavLst>
                                        <p:tav tm="0">
                                          <p:val>
                                            <p:strVal val="0-#ppt_w/2"/>
                                          </p:val>
                                        </p:tav>
                                        <p:tav tm="100000">
                                          <p:val>
                                            <p:strVal val="#ppt_x"/>
                                          </p:val>
                                        </p:tav>
                                      </p:tavLst>
                                    </p:anim>
                                    <p:anim calcmode="lin" valueType="num">
                                      <p:cBhvr additive="base">
                                        <p:cTn id="35" dur="1000" fill="hold"/>
                                        <p:tgtEl>
                                          <p:spTgt spid="1229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9" fill="hold" grpId="0" nodeType="clickEffect">
                                  <p:stCondLst>
                                    <p:cond delay="0"/>
                                  </p:stCondLst>
                                  <p:childTnLst>
                                    <p:set>
                                      <p:cBhvr>
                                        <p:cTn id="39" dur="1" fill="hold">
                                          <p:stCondLst>
                                            <p:cond delay="0"/>
                                          </p:stCondLst>
                                        </p:cTn>
                                        <p:tgtEl>
                                          <p:spTgt spid="12291">
                                            <p:txEl>
                                              <p:pRg st="4" end="4"/>
                                            </p:txEl>
                                          </p:spTgt>
                                        </p:tgtEl>
                                        <p:attrNameLst>
                                          <p:attrName>style.visibility</p:attrName>
                                        </p:attrNameLst>
                                      </p:cBhvr>
                                      <p:to>
                                        <p:strVal val="visible"/>
                                      </p:to>
                                    </p:set>
                                    <p:anim calcmode="lin" valueType="num">
                                      <p:cBhvr additive="base">
                                        <p:cTn id="40" dur="1000" fill="hold"/>
                                        <p:tgtEl>
                                          <p:spTgt spid="12291">
                                            <p:txEl>
                                              <p:pRg st="4" end="4"/>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1229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838200" y="76200"/>
            <a:ext cx="7772400" cy="1143000"/>
          </a:xfrm>
        </p:spPr>
        <p:txBody>
          <a:bodyPr/>
          <a:lstStyle/>
          <a:p>
            <a:pPr eaLnBrk="1" hangingPunct="1"/>
            <a:r>
              <a:rPr lang="en-US" altLang="en-US"/>
              <a:t>Marshall Keeble: Evangelist</a:t>
            </a:r>
          </a:p>
        </p:txBody>
      </p:sp>
      <p:sp>
        <p:nvSpPr>
          <p:cNvPr id="13315" name="Rectangle 3"/>
          <p:cNvSpPr>
            <a:spLocks noGrp="1" noChangeArrowheads="1"/>
          </p:cNvSpPr>
          <p:nvPr>
            <p:ph type="subTitle" idx="1"/>
          </p:nvPr>
        </p:nvSpPr>
        <p:spPr>
          <a:xfrm>
            <a:off x="0" y="1219200"/>
            <a:ext cx="5943600" cy="5638800"/>
          </a:xfrm>
        </p:spPr>
        <p:txBody>
          <a:bodyPr/>
          <a:lstStyle/>
          <a:p>
            <a:pPr marL="280988" indent="-280988" algn="l" eaLnBrk="1" hangingPunct="1">
              <a:lnSpc>
                <a:spcPct val="90000"/>
              </a:lnSpc>
              <a:buFont typeface="Wingdings" charset="2"/>
              <a:buChar char="ü"/>
            </a:pPr>
            <a:r>
              <a:rPr lang="en-US" altLang="en-US" sz="2400" b="1"/>
              <a:t>In 1914, Keeble decided to "preach the gospel" on a full-time basis.  </a:t>
            </a:r>
          </a:p>
          <a:p>
            <a:pPr marL="280988" indent="-280988" algn="l" eaLnBrk="1" hangingPunct="1">
              <a:lnSpc>
                <a:spcPct val="90000"/>
              </a:lnSpc>
              <a:buFont typeface="Wingdings" charset="2"/>
              <a:buChar char="ü"/>
            </a:pPr>
            <a:r>
              <a:rPr lang="en-US" altLang="en-US" sz="2400" b="1"/>
              <a:t>Between 1915 and 1918, he </a:t>
            </a:r>
            <a:br>
              <a:rPr lang="en-US" altLang="en-US" sz="2400" b="1"/>
            </a:br>
            <a:r>
              <a:rPr lang="en-US" altLang="en-US" sz="2400" b="1"/>
              <a:t>traveled more than 23,000 miles, preached 1,161 sermons and baptized 457 persons.</a:t>
            </a:r>
          </a:p>
          <a:p>
            <a:pPr marL="280988" indent="-280988" algn="l" eaLnBrk="1" hangingPunct="1">
              <a:lnSpc>
                <a:spcPct val="90000"/>
              </a:lnSpc>
              <a:buFont typeface="Wingdings" charset="2"/>
              <a:buChar char="ü"/>
            </a:pPr>
            <a:r>
              <a:rPr lang="en-US" altLang="en-US" sz="2400" b="1"/>
              <a:t>In 1920, A.M. Burton, founder of the Life and Casualty Insurance Company, became his friend and patron. </a:t>
            </a:r>
          </a:p>
          <a:p>
            <a:pPr marL="280988" indent="-280988" algn="l" eaLnBrk="1" hangingPunct="1">
              <a:lnSpc>
                <a:spcPct val="90000"/>
              </a:lnSpc>
              <a:buFont typeface="Wingdings" charset="2"/>
              <a:buChar char="ü"/>
            </a:pPr>
            <a:r>
              <a:rPr lang="en-US" altLang="en-US" sz="2400" b="1"/>
              <a:t>He traveled extensively at Burton's expense and was supported by the Nashville company.  During his life he preached from the Golden Gate Bridge to New York harbor and around the world.</a:t>
            </a:r>
          </a:p>
        </p:txBody>
      </p:sp>
      <p:pic>
        <p:nvPicPr>
          <p:cNvPr id="13317" name="Picture 5" descr="keeble 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19200"/>
            <a:ext cx="36957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6019800" y="2895600"/>
            <a:ext cx="2819400" cy="3643313"/>
            <a:chOff x="3792" y="1824"/>
            <a:chExt cx="1776" cy="2295"/>
          </a:xfrm>
        </p:grpSpPr>
        <p:pic>
          <p:nvPicPr>
            <p:cNvPr id="35846" name="Picture 6" descr="Burton,AM,0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1824"/>
              <a:ext cx="1716"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7"/>
            <p:cNvSpPr txBox="1">
              <a:spLocks noChangeArrowheads="1"/>
            </p:cNvSpPr>
            <p:nvPr/>
          </p:nvSpPr>
          <p:spPr bwMode="auto">
            <a:xfrm>
              <a:off x="3792" y="3888"/>
              <a:ext cx="17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A.M. Burton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edge">
                                      <p:cBhvr>
                                        <p:cTn id="7" dur="2000"/>
                                        <p:tgtEl>
                                          <p:spTgt spid="13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dissolve">
                                      <p:cBhvr>
                                        <p:cTn id="12" dur="2000"/>
                                        <p:tgtEl>
                                          <p:spTgt spid="13317"/>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20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9" fill="hold" grpId="0" nodeType="clickEffect">
                                  <p:stCondLst>
                                    <p:cond delay="0"/>
                                  </p:stCondLst>
                                  <p:childTnLst>
                                    <p:set>
                                      <p:cBhvr>
                                        <p:cTn id="19" dur="1" fill="hold">
                                          <p:stCondLst>
                                            <p:cond delay="0"/>
                                          </p:stCondLst>
                                        </p:cTn>
                                        <p:tgtEl>
                                          <p:spTgt spid="13315">
                                            <p:txEl>
                                              <p:pRg st="0" end="0"/>
                                            </p:txEl>
                                          </p:spTgt>
                                        </p:tgtEl>
                                        <p:attrNameLst>
                                          <p:attrName>style.visibility</p:attrName>
                                        </p:attrNameLst>
                                      </p:cBhvr>
                                      <p:to>
                                        <p:strVal val="visible"/>
                                      </p:to>
                                    </p:set>
                                    <p:anim calcmode="lin" valueType="num">
                                      <p:cBhvr additive="base">
                                        <p:cTn id="20" dur="500" fill="hold"/>
                                        <p:tgtEl>
                                          <p:spTgt spid="13315">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33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9" fill="hold" grpId="0" nodeType="clickEffect">
                                  <p:stCondLst>
                                    <p:cond delay="0"/>
                                  </p:stCondLst>
                                  <p:childTnLst>
                                    <p:set>
                                      <p:cBhvr>
                                        <p:cTn id="25" dur="1" fill="hold">
                                          <p:stCondLst>
                                            <p:cond delay="0"/>
                                          </p:stCondLst>
                                        </p:cTn>
                                        <p:tgtEl>
                                          <p:spTgt spid="13315">
                                            <p:txEl>
                                              <p:pRg st="1" end="1"/>
                                            </p:txEl>
                                          </p:spTgt>
                                        </p:tgtEl>
                                        <p:attrNameLst>
                                          <p:attrName>style.visibility</p:attrName>
                                        </p:attrNameLst>
                                      </p:cBhvr>
                                      <p:to>
                                        <p:strVal val="visible"/>
                                      </p:to>
                                    </p:set>
                                    <p:anim calcmode="lin" valueType="num">
                                      <p:cBhvr additive="base">
                                        <p:cTn id="26" dur="500" fill="hold"/>
                                        <p:tgtEl>
                                          <p:spTgt spid="13315">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33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9" fill="hold" grpId="0" nodeType="clickEffect">
                                  <p:stCondLst>
                                    <p:cond delay="0"/>
                                  </p:stCondLst>
                                  <p:childTnLst>
                                    <p:set>
                                      <p:cBhvr>
                                        <p:cTn id="31" dur="1" fill="hold">
                                          <p:stCondLst>
                                            <p:cond delay="0"/>
                                          </p:stCondLst>
                                        </p:cTn>
                                        <p:tgtEl>
                                          <p:spTgt spid="13315">
                                            <p:txEl>
                                              <p:pRg st="2" end="2"/>
                                            </p:txEl>
                                          </p:spTgt>
                                        </p:tgtEl>
                                        <p:attrNameLst>
                                          <p:attrName>style.visibility</p:attrName>
                                        </p:attrNameLst>
                                      </p:cBhvr>
                                      <p:to>
                                        <p:strVal val="visible"/>
                                      </p:to>
                                    </p:set>
                                    <p:anim calcmode="lin" valueType="num">
                                      <p:cBhvr additive="base">
                                        <p:cTn id="32" dur="500" fill="hold"/>
                                        <p:tgtEl>
                                          <p:spTgt spid="13315">
                                            <p:txEl>
                                              <p:pRg st="2" end="2"/>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33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9" fill="hold" grpId="0" nodeType="clickEffect">
                                  <p:stCondLst>
                                    <p:cond delay="0"/>
                                  </p:stCondLst>
                                  <p:childTnLst>
                                    <p:set>
                                      <p:cBhvr>
                                        <p:cTn id="37" dur="1" fill="hold">
                                          <p:stCondLst>
                                            <p:cond delay="0"/>
                                          </p:stCondLst>
                                        </p:cTn>
                                        <p:tgtEl>
                                          <p:spTgt spid="13315">
                                            <p:txEl>
                                              <p:pRg st="3" end="3"/>
                                            </p:txEl>
                                          </p:spTgt>
                                        </p:tgtEl>
                                        <p:attrNameLst>
                                          <p:attrName>style.visibility</p:attrName>
                                        </p:attrNameLst>
                                      </p:cBhvr>
                                      <p:to>
                                        <p:strVal val="visible"/>
                                      </p:to>
                                    </p:set>
                                    <p:anim calcmode="lin" valueType="num">
                                      <p:cBhvr additive="base">
                                        <p:cTn id="38" dur="500" fill="hold"/>
                                        <p:tgtEl>
                                          <p:spTgt spid="13315">
                                            <p:txEl>
                                              <p:pRg st="3" end="3"/>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331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52400" y="76200"/>
            <a:ext cx="6858000" cy="1143000"/>
          </a:xfrm>
        </p:spPr>
        <p:txBody>
          <a:bodyPr/>
          <a:lstStyle/>
          <a:p>
            <a:pPr eaLnBrk="1" hangingPunct="1"/>
            <a:r>
              <a:rPr lang="en-US" altLang="en-US" sz="4000"/>
              <a:t>Marshall Keeble: Evangelist</a:t>
            </a:r>
          </a:p>
        </p:txBody>
      </p:sp>
      <p:sp>
        <p:nvSpPr>
          <p:cNvPr id="14339" name="Rectangle 3"/>
          <p:cNvSpPr>
            <a:spLocks noGrp="1" noChangeArrowheads="1"/>
          </p:cNvSpPr>
          <p:nvPr>
            <p:ph type="subTitle" idx="1"/>
          </p:nvPr>
        </p:nvSpPr>
        <p:spPr>
          <a:xfrm>
            <a:off x="0" y="1219200"/>
            <a:ext cx="6705600" cy="5638800"/>
          </a:xfrm>
        </p:spPr>
        <p:txBody>
          <a:bodyPr/>
          <a:lstStyle/>
          <a:p>
            <a:pPr marL="280988" indent="-280988" algn="l" eaLnBrk="1" hangingPunct="1">
              <a:lnSpc>
                <a:spcPct val="90000"/>
              </a:lnSpc>
              <a:buFont typeface="Wingdings" charset="2"/>
              <a:buChar char="ü"/>
            </a:pPr>
            <a:r>
              <a:rPr lang="en-US" altLang="en-US" sz="2400" b="1"/>
              <a:t>In 1934, after a formal courtship, Keeble married his second wife, Laura Catherine Johnson (1898- ) of Corinth, Mississippi.  </a:t>
            </a:r>
          </a:p>
          <a:p>
            <a:pPr marL="280988" indent="-280988" algn="l" eaLnBrk="1" hangingPunct="1">
              <a:lnSpc>
                <a:spcPct val="90000"/>
              </a:lnSpc>
              <a:buFont typeface="Wingdings" charset="2"/>
              <a:buChar char="ü"/>
            </a:pPr>
            <a:r>
              <a:rPr lang="en-US" altLang="en-US" sz="2400" b="1"/>
              <a:t>Eight year's after his marriage to Laura Johnson, he became the first president of the Nashville Christian Institute (NCI) in 1942.  </a:t>
            </a:r>
          </a:p>
          <a:p>
            <a:pPr marL="280988" indent="-280988" algn="l" eaLnBrk="1" hangingPunct="1">
              <a:lnSpc>
                <a:spcPct val="90000"/>
              </a:lnSpc>
              <a:buFont typeface="Wingdings" charset="2"/>
              <a:buChar char="ü"/>
            </a:pPr>
            <a:r>
              <a:rPr lang="en-US" altLang="en-US" sz="2400" b="1"/>
              <a:t>Opening in 1940, NCI served as a night school for adults.  </a:t>
            </a:r>
          </a:p>
          <a:p>
            <a:pPr marL="280988" indent="-280988" algn="l" eaLnBrk="1" hangingPunct="1">
              <a:lnSpc>
                <a:spcPct val="90000"/>
              </a:lnSpc>
              <a:buFont typeface="Wingdings" charset="2"/>
              <a:buChar char="ü"/>
            </a:pPr>
            <a:r>
              <a:rPr lang="en-US" altLang="en-US" sz="2400" b="1"/>
              <a:t>The same year that Keeble became president, NCI opened a fully accredited elementary and high school.  </a:t>
            </a:r>
          </a:p>
          <a:p>
            <a:pPr marL="280988" indent="-280988" algn="l" eaLnBrk="1" hangingPunct="1">
              <a:lnSpc>
                <a:spcPct val="90000"/>
              </a:lnSpc>
              <a:buFont typeface="Wingdings" charset="2"/>
              <a:buChar char="ü"/>
            </a:pPr>
            <a:r>
              <a:rPr lang="en-US" altLang="en-US" sz="2400" b="1"/>
              <a:t>He served the school as president until 1958 when he became President Emeritus.  </a:t>
            </a:r>
          </a:p>
          <a:p>
            <a:pPr marL="280988" indent="-280988" algn="l" eaLnBrk="1" hangingPunct="1">
              <a:lnSpc>
                <a:spcPct val="90000"/>
              </a:lnSpc>
              <a:buFont typeface="Wingdings" charset="2"/>
              <a:buChar char="ü"/>
            </a:pPr>
            <a:r>
              <a:rPr lang="en-US" altLang="en-US" sz="2400" b="1"/>
              <a:t>NCI closed on June 2, 1967.</a:t>
            </a:r>
            <a:r>
              <a:rPr lang="en-US" altLang="en-US" sz="2400"/>
              <a:t> </a:t>
            </a:r>
          </a:p>
        </p:txBody>
      </p:sp>
      <p:pic>
        <p:nvPicPr>
          <p:cNvPr id="14344" name="Picture 8" descr="keeble 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81000"/>
            <a:ext cx="1724025"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2000" fill="hold"/>
                                        <p:tgtEl>
                                          <p:spTgt spid="14338"/>
                                        </p:tgtEl>
                                        <p:attrNameLst>
                                          <p:attrName>ppt_w</p:attrName>
                                        </p:attrNameLst>
                                      </p:cBhvr>
                                      <p:tavLst>
                                        <p:tav tm="0">
                                          <p:val>
                                            <p:fltVal val="0"/>
                                          </p:val>
                                        </p:tav>
                                        <p:tav tm="100000">
                                          <p:val>
                                            <p:strVal val="#ppt_w"/>
                                          </p:val>
                                        </p:tav>
                                      </p:tavLst>
                                    </p:anim>
                                    <p:anim calcmode="lin" valueType="num">
                                      <p:cBhvr>
                                        <p:cTn id="8" dur="2000" fill="hold"/>
                                        <p:tgtEl>
                                          <p:spTgt spid="14338"/>
                                        </p:tgtEl>
                                        <p:attrNameLst>
                                          <p:attrName>ppt_h</p:attrName>
                                        </p:attrNameLst>
                                      </p:cBhvr>
                                      <p:tavLst>
                                        <p:tav tm="0">
                                          <p:val>
                                            <p:fltVal val="0"/>
                                          </p:val>
                                        </p:tav>
                                        <p:tav tm="100000">
                                          <p:val>
                                            <p:strVal val="#ppt_h"/>
                                          </p:val>
                                        </p:tav>
                                      </p:tavLst>
                                    </p:anim>
                                    <p:anim calcmode="lin" valueType="num">
                                      <p:cBhvr>
                                        <p:cTn id="9" dur="2000" fill="hold"/>
                                        <p:tgtEl>
                                          <p:spTgt spid="14338"/>
                                        </p:tgtEl>
                                        <p:attrNameLst>
                                          <p:attrName>style.rotation</p:attrName>
                                        </p:attrNameLst>
                                      </p:cBhvr>
                                      <p:tavLst>
                                        <p:tav tm="0">
                                          <p:val>
                                            <p:fltVal val="360"/>
                                          </p:val>
                                        </p:tav>
                                        <p:tav tm="100000">
                                          <p:val>
                                            <p:fltVal val="0"/>
                                          </p:val>
                                        </p:tav>
                                      </p:tavLst>
                                    </p:anim>
                                    <p:animEffect transition="in" filter="fade">
                                      <p:cBhvr>
                                        <p:cTn id="10" dur="2000"/>
                                        <p:tgtEl>
                                          <p:spTgt spid="14338"/>
                                        </p:tgtEl>
                                      </p:cBhvr>
                                    </p:animEffect>
                                  </p:childTnLst>
                                </p:cTn>
                              </p:par>
                            </p:childTnLst>
                          </p:cTn>
                        </p:par>
                        <p:par>
                          <p:cTn id="11" fill="hold" nodeType="afterGroup">
                            <p:stCondLst>
                              <p:cond delay="2000"/>
                            </p:stCondLst>
                            <p:childTnLst>
                              <p:par>
                                <p:cTn id="12" presetID="2" presetClass="entr" presetSubtype="4" fill="hold" nodeType="afterEffect">
                                  <p:stCondLst>
                                    <p:cond delay="0"/>
                                  </p:stCondLst>
                                  <p:childTnLst>
                                    <p:set>
                                      <p:cBhvr>
                                        <p:cTn id="13" dur="1" fill="hold">
                                          <p:stCondLst>
                                            <p:cond delay="0"/>
                                          </p:stCondLst>
                                        </p:cTn>
                                        <p:tgtEl>
                                          <p:spTgt spid="14344"/>
                                        </p:tgtEl>
                                        <p:attrNameLst>
                                          <p:attrName>style.visibility</p:attrName>
                                        </p:attrNameLst>
                                      </p:cBhvr>
                                      <p:to>
                                        <p:strVal val="visible"/>
                                      </p:to>
                                    </p:set>
                                    <p:anim calcmode="lin" valueType="num">
                                      <p:cBhvr additive="base">
                                        <p:cTn id="14" dur="1000" fill="hold"/>
                                        <p:tgtEl>
                                          <p:spTgt spid="14344"/>
                                        </p:tgtEl>
                                        <p:attrNameLst>
                                          <p:attrName>ppt_x</p:attrName>
                                        </p:attrNameLst>
                                      </p:cBhvr>
                                      <p:tavLst>
                                        <p:tav tm="0">
                                          <p:val>
                                            <p:strVal val="#ppt_x"/>
                                          </p:val>
                                        </p:tav>
                                        <p:tav tm="100000">
                                          <p:val>
                                            <p:strVal val="#ppt_x"/>
                                          </p:val>
                                        </p:tav>
                                      </p:tavLst>
                                    </p:anim>
                                    <p:anim calcmode="lin" valueType="num">
                                      <p:cBhvr additive="base">
                                        <p:cTn id="15" dur="1000" fill="hold"/>
                                        <p:tgtEl>
                                          <p:spTgt spid="14344"/>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9" fill="hold" grpId="0" nodeType="clickEffect">
                                  <p:stCondLst>
                                    <p:cond delay="0"/>
                                  </p:stCondLst>
                                  <p:childTnLst>
                                    <p:set>
                                      <p:cBhvr>
                                        <p:cTn id="19" dur="1" fill="hold">
                                          <p:stCondLst>
                                            <p:cond delay="0"/>
                                          </p:stCondLst>
                                        </p:cTn>
                                        <p:tgtEl>
                                          <p:spTgt spid="14339">
                                            <p:txEl>
                                              <p:pRg st="0" end="0"/>
                                            </p:txEl>
                                          </p:spTgt>
                                        </p:tgtEl>
                                        <p:attrNameLst>
                                          <p:attrName>style.visibility</p:attrName>
                                        </p:attrNameLst>
                                      </p:cBhvr>
                                      <p:to>
                                        <p:strVal val="visible"/>
                                      </p:to>
                                    </p:set>
                                    <p:anim calcmode="lin" valueType="num">
                                      <p:cBhvr additive="base">
                                        <p:cTn id="20" dur="10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143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9" fill="hold" grpId="0" nodeType="clickEffect">
                                  <p:stCondLst>
                                    <p:cond delay="0"/>
                                  </p:stCondLst>
                                  <p:childTnLst>
                                    <p:set>
                                      <p:cBhvr>
                                        <p:cTn id="25" dur="1" fill="hold">
                                          <p:stCondLst>
                                            <p:cond delay="0"/>
                                          </p:stCondLst>
                                        </p:cTn>
                                        <p:tgtEl>
                                          <p:spTgt spid="14339">
                                            <p:txEl>
                                              <p:pRg st="1" end="1"/>
                                            </p:txEl>
                                          </p:spTgt>
                                        </p:tgtEl>
                                        <p:attrNameLst>
                                          <p:attrName>style.visibility</p:attrName>
                                        </p:attrNameLst>
                                      </p:cBhvr>
                                      <p:to>
                                        <p:strVal val="visible"/>
                                      </p:to>
                                    </p:set>
                                    <p:anim calcmode="lin" valueType="num">
                                      <p:cBhvr additive="base">
                                        <p:cTn id="26" dur="1000" fill="hold"/>
                                        <p:tgtEl>
                                          <p:spTgt spid="14339">
                                            <p:txEl>
                                              <p:pRg st="1" end="1"/>
                                            </p:txEl>
                                          </p:spTgt>
                                        </p:tgtEl>
                                        <p:attrNameLst>
                                          <p:attrName>ppt_x</p:attrName>
                                        </p:attrNameLst>
                                      </p:cBhvr>
                                      <p:tavLst>
                                        <p:tav tm="0">
                                          <p:val>
                                            <p:strVal val="0-#ppt_w/2"/>
                                          </p:val>
                                        </p:tav>
                                        <p:tav tm="100000">
                                          <p:val>
                                            <p:strVal val="#ppt_x"/>
                                          </p:val>
                                        </p:tav>
                                      </p:tavLst>
                                    </p:anim>
                                    <p:anim calcmode="lin" valueType="num">
                                      <p:cBhvr additive="base">
                                        <p:cTn id="27" dur="1000" fill="hold"/>
                                        <p:tgtEl>
                                          <p:spTgt spid="1433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9" fill="hold" grpId="0" nodeType="clickEffect">
                                  <p:stCondLst>
                                    <p:cond delay="0"/>
                                  </p:stCondLst>
                                  <p:childTnLst>
                                    <p:set>
                                      <p:cBhvr>
                                        <p:cTn id="31" dur="1" fill="hold">
                                          <p:stCondLst>
                                            <p:cond delay="0"/>
                                          </p:stCondLst>
                                        </p:cTn>
                                        <p:tgtEl>
                                          <p:spTgt spid="14339">
                                            <p:txEl>
                                              <p:pRg st="2" end="2"/>
                                            </p:txEl>
                                          </p:spTgt>
                                        </p:tgtEl>
                                        <p:attrNameLst>
                                          <p:attrName>style.visibility</p:attrName>
                                        </p:attrNameLst>
                                      </p:cBhvr>
                                      <p:to>
                                        <p:strVal val="visible"/>
                                      </p:to>
                                    </p:set>
                                    <p:anim calcmode="lin" valueType="num">
                                      <p:cBhvr additive="base">
                                        <p:cTn id="32" dur="1000" fill="hold"/>
                                        <p:tgtEl>
                                          <p:spTgt spid="14339">
                                            <p:txEl>
                                              <p:pRg st="2" end="2"/>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1433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9" fill="hold" grpId="0" nodeType="clickEffect">
                                  <p:stCondLst>
                                    <p:cond delay="0"/>
                                  </p:stCondLst>
                                  <p:childTnLst>
                                    <p:set>
                                      <p:cBhvr>
                                        <p:cTn id="37" dur="1" fill="hold">
                                          <p:stCondLst>
                                            <p:cond delay="0"/>
                                          </p:stCondLst>
                                        </p:cTn>
                                        <p:tgtEl>
                                          <p:spTgt spid="14339">
                                            <p:txEl>
                                              <p:pRg st="3" end="3"/>
                                            </p:txEl>
                                          </p:spTgt>
                                        </p:tgtEl>
                                        <p:attrNameLst>
                                          <p:attrName>style.visibility</p:attrName>
                                        </p:attrNameLst>
                                      </p:cBhvr>
                                      <p:to>
                                        <p:strVal val="visible"/>
                                      </p:to>
                                    </p:set>
                                    <p:anim calcmode="lin" valueType="num">
                                      <p:cBhvr additive="base">
                                        <p:cTn id="38" dur="1000" fill="hold"/>
                                        <p:tgtEl>
                                          <p:spTgt spid="14339">
                                            <p:txEl>
                                              <p:pRg st="3" end="3"/>
                                            </p:txEl>
                                          </p:spTgt>
                                        </p:tgtEl>
                                        <p:attrNameLst>
                                          <p:attrName>ppt_x</p:attrName>
                                        </p:attrNameLst>
                                      </p:cBhvr>
                                      <p:tavLst>
                                        <p:tav tm="0">
                                          <p:val>
                                            <p:strVal val="0-#ppt_w/2"/>
                                          </p:val>
                                        </p:tav>
                                        <p:tav tm="100000">
                                          <p:val>
                                            <p:strVal val="#ppt_x"/>
                                          </p:val>
                                        </p:tav>
                                      </p:tavLst>
                                    </p:anim>
                                    <p:anim calcmode="lin" valueType="num">
                                      <p:cBhvr additive="base">
                                        <p:cTn id="39" dur="1000" fill="hold"/>
                                        <p:tgtEl>
                                          <p:spTgt spid="1433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9" fill="hold" grpId="0" nodeType="clickEffect">
                                  <p:stCondLst>
                                    <p:cond delay="0"/>
                                  </p:stCondLst>
                                  <p:childTnLst>
                                    <p:set>
                                      <p:cBhvr>
                                        <p:cTn id="43" dur="1" fill="hold">
                                          <p:stCondLst>
                                            <p:cond delay="0"/>
                                          </p:stCondLst>
                                        </p:cTn>
                                        <p:tgtEl>
                                          <p:spTgt spid="14339">
                                            <p:txEl>
                                              <p:pRg st="4" end="4"/>
                                            </p:txEl>
                                          </p:spTgt>
                                        </p:tgtEl>
                                        <p:attrNameLst>
                                          <p:attrName>style.visibility</p:attrName>
                                        </p:attrNameLst>
                                      </p:cBhvr>
                                      <p:to>
                                        <p:strVal val="visible"/>
                                      </p:to>
                                    </p:set>
                                    <p:anim calcmode="lin" valueType="num">
                                      <p:cBhvr additive="base">
                                        <p:cTn id="44" dur="1000" fill="hold"/>
                                        <p:tgtEl>
                                          <p:spTgt spid="14339">
                                            <p:txEl>
                                              <p:pRg st="4" end="4"/>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1433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9" fill="hold" grpId="0" nodeType="clickEffect">
                                  <p:stCondLst>
                                    <p:cond delay="0"/>
                                  </p:stCondLst>
                                  <p:childTnLst>
                                    <p:set>
                                      <p:cBhvr>
                                        <p:cTn id="49" dur="1" fill="hold">
                                          <p:stCondLst>
                                            <p:cond delay="0"/>
                                          </p:stCondLst>
                                        </p:cTn>
                                        <p:tgtEl>
                                          <p:spTgt spid="14339">
                                            <p:txEl>
                                              <p:pRg st="5" end="5"/>
                                            </p:txEl>
                                          </p:spTgt>
                                        </p:tgtEl>
                                        <p:attrNameLst>
                                          <p:attrName>style.visibility</p:attrName>
                                        </p:attrNameLst>
                                      </p:cBhvr>
                                      <p:to>
                                        <p:strVal val="visible"/>
                                      </p:to>
                                    </p:set>
                                    <p:anim calcmode="lin" valueType="num">
                                      <p:cBhvr additive="base">
                                        <p:cTn id="50" dur="1000" fill="hold"/>
                                        <p:tgtEl>
                                          <p:spTgt spid="14339">
                                            <p:txEl>
                                              <p:pRg st="5" end="5"/>
                                            </p:txEl>
                                          </p:spTgt>
                                        </p:tgtEl>
                                        <p:attrNameLst>
                                          <p:attrName>ppt_x</p:attrName>
                                        </p:attrNameLst>
                                      </p:cBhvr>
                                      <p:tavLst>
                                        <p:tav tm="0">
                                          <p:val>
                                            <p:strVal val="0-#ppt_w/2"/>
                                          </p:val>
                                        </p:tav>
                                        <p:tav tm="100000">
                                          <p:val>
                                            <p:strVal val="#ppt_x"/>
                                          </p:val>
                                        </p:tav>
                                      </p:tavLst>
                                    </p:anim>
                                    <p:anim calcmode="lin" valueType="num">
                                      <p:cBhvr additive="base">
                                        <p:cTn id="51" dur="1000" fill="hold"/>
                                        <p:tgtEl>
                                          <p:spTgt spid="14339">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0" y="152400"/>
            <a:ext cx="9144000" cy="6553200"/>
          </a:xfrm>
        </p:spPr>
        <p:txBody>
          <a:bodyPr/>
          <a:lstStyle/>
          <a:p>
            <a:pPr marL="280988" indent="-280988" algn="l" eaLnBrk="1" hangingPunct="1">
              <a:lnSpc>
                <a:spcPct val="80000"/>
              </a:lnSpc>
              <a:buFont typeface="Wingdings" charset="2"/>
              <a:buChar char="ü"/>
            </a:pPr>
            <a:r>
              <a:rPr lang="en-US" altLang="en-US" sz="2400" b="1"/>
              <a:t>During his career, Marshall Keeble received many honors.  He was the first African American to become the subject of academic studies among leading preachers of the churches of Christ.  </a:t>
            </a:r>
          </a:p>
          <a:p>
            <a:pPr marL="280988" indent="-280988" algn="l" eaLnBrk="1" hangingPunct="1">
              <a:lnSpc>
                <a:spcPct val="80000"/>
              </a:lnSpc>
              <a:buFont typeface="Wingdings" charset="2"/>
              <a:buChar char="ü"/>
            </a:pPr>
            <a:r>
              <a:rPr lang="en-US" altLang="en-US" sz="2400" b="1"/>
              <a:t>In 1954, he was honored as the "Man of the Hour", on WLAC sponsored by the Business and Professional Women's Club.  </a:t>
            </a:r>
          </a:p>
          <a:p>
            <a:pPr marL="280988" indent="-280988" algn="l" eaLnBrk="1" hangingPunct="1">
              <a:lnSpc>
                <a:spcPct val="80000"/>
              </a:lnSpc>
              <a:buFont typeface="Wingdings" charset="2"/>
              <a:buChar char="ü"/>
            </a:pPr>
            <a:r>
              <a:rPr lang="en-US" altLang="en-US" sz="2400" b="1"/>
              <a:t>In 1956, he was presented a citation by President Hugh H. Tiner of George Pepperdine College.  </a:t>
            </a:r>
          </a:p>
          <a:p>
            <a:pPr marL="280988" indent="-280988" algn="l" eaLnBrk="1" hangingPunct="1">
              <a:lnSpc>
                <a:spcPct val="80000"/>
              </a:lnSpc>
              <a:buFont typeface="Wingdings" charset="2"/>
              <a:buChar char="ü"/>
            </a:pPr>
            <a:r>
              <a:rPr lang="en-US" altLang="en-US" sz="2400" b="1"/>
              <a:t>In 1960, he was made an honorary chief of the Nigerian tribe</a:t>
            </a:r>
          </a:p>
          <a:p>
            <a:pPr marL="280988" indent="-280988" algn="l" eaLnBrk="1" hangingPunct="1">
              <a:lnSpc>
                <a:spcPct val="80000"/>
              </a:lnSpc>
              <a:buFont typeface="Wingdings" charset="2"/>
              <a:buChar char="ü"/>
            </a:pPr>
            <a:r>
              <a:rPr lang="en-US" altLang="en-US" sz="2400" b="1"/>
              <a:t>In 1964, he was featured in the "Magazine Section" of the Nashville </a:t>
            </a:r>
            <a:r>
              <a:rPr lang="en-US" altLang="en-US" sz="2400" b="1" i="1"/>
              <a:t>Tennessean</a:t>
            </a:r>
            <a:r>
              <a:rPr lang="en-US" altLang="en-US" sz="2400" b="1"/>
              <a:t>.  </a:t>
            </a:r>
          </a:p>
          <a:p>
            <a:pPr marL="280988" indent="-280988" algn="l" eaLnBrk="1" hangingPunct="1">
              <a:lnSpc>
                <a:spcPct val="80000"/>
              </a:lnSpc>
              <a:buFont typeface="Wingdings" charset="2"/>
              <a:buChar char="ü"/>
            </a:pPr>
            <a:r>
              <a:rPr lang="en-US" altLang="en-US" sz="2400" b="1"/>
              <a:t>In 1965, Harding University in Arkansas awarded him an honorary doctor of Law degree \</a:t>
            </a:r>
          </a:p>
          <a:p>
            <a:pPr marL="280988" indent="-280988" algn="l" eaLnBrk="1" hangingPunct="1">
              <a:lnSpc>
                <a:spcPct val="80000"/>
              </a:lnSpc>
              <a:buFont typeface="Wingdings" charset="2"/>
              <a:buChar char="ü"/>
            </a:pPr>
            <a:r>
              <a:rPr lang="en-US" altLang="en-US" sz="2400" b="1"/>
              <a:t>Governor Frank G. Clement appointed him the first African-American "Colonel Aide-de-Camp", an honorary colonel on the Governor's staff</a:t>
            </a:r>
          </a:p>
          <a:p>
            <a:pPr marL="280988" indent="-280988" algn="l" eaLnBrk="1" hangingPunct="1">
              <a:lnSpc>
                <a:spcPct val="80000"/>
              </a:lnSpc>
              <a:buFont typeface="Wingdings" charset="2"/>
              <a:buChar char="ü"/>
            </a:pPr>
            <a:r>
              <a:rPr lang="en-US" altLang="en-US" sz="2400" b="1"/>
              <a:t>Nashville Mayor Beverly Briley presented Keeble (on his birthday) with a bronze plaque.</a:t>
            </a:r>
            <a:r>
              <a:rPr lang="en-US" altLang="en-US" sz="24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10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536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1000" fill="hold"/>
                                        <p:tgtEl>
                                          <p:spTgt spid="1536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536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1000" fill="hold"/>
                                        <p:tgtEl>
                                          <p:spTgt spid="1536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536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1000" fill="hold"/>
                                        <p:tgtEl>
                                          <p:spTgt spid="15363">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536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1000" fill="hold"/>
                                        <p:tgtEl>
                                          <p:spTgt spid="15363">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536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 calcmode="lin" valueType="num">
                                      <p:cBhvr additive="base">
                                        <p:cTn id="37" dur="1000" fill="hold"/>
                                        <p:tgtEl>
                                          <p:spTgt spid="15363">
                                            <p:txEl>
                                              <p:pRg st="5" end="5"/>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1536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15363">
                                            <p:txEl>
                                              <p:pRg st="6" end="6"/>
                                            </p:txEl>
                                          </p:spTgt>
                                        </p:tgtEl>
                                        <p:attrNameLst>
                                          <p:attrName>style.visibility</p:attrName>
                                        </p:attrNameLst>
                                      </p:cBhvr>
                                      <p:to>
                                        <p:strVal val="visible"/>
                                      </p:to>
                                    </p:set>
                                    <p:anim calcmode="lin" valueType="num">
                                      <p:cBhvr additive="base">
                                        <p:cTn id="43" dur="1000" fill="hold"/>
                                        <p:tgtEl>
                                          <p:spTgt spid="15363">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536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15363">
                                            <p:txEl>
                                              <p:pRg st="7" end="7"/>
                                            </p:txEl>
                                          </p:spTgt>
                                        </p:tgtEl>
                                        <p:attrNameLst>
                                          <p:attrName>style.visibility</p:attrName>
                                        </p:attrNameLst>
                                      </p:cBhvr>
                                      <p:to>
                                        <p:strVal val="visible"/>
                                      </p:to>
                                    </p:set>
                                    <p:anim calcmode="lin" valueType="num">
                                      <p:cBhvr additive="base">
                                        <p:cTn id="49" dur="1000" fill="hold"/>
                                        <p:tgtEl>
                                          <p:spTgt spid="15363">
                                            <p:txEl>
                                              <p:pRg st="7" end="7"/>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15363">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1447800" y="76200"/>
            <a:ext cx="6858000" cy="838200"/>
          </a:xfrm>
        </p:spPr>
        <p:txBody>
          <a:bodyPr/>
          <a:lstStyle/>
          <a:p>
            <a:pPr eaLnBrk="1" hangingPunct="1"/>
            <a:r>
              <a:rPr lang="en-US" altLang="en-US" sz="4000"/>
              <a:t>Marshall Keeble: Evangelist</a:t>
            </a:r>
          </a:p>
        </p:txBody>
      </p:sp>
      <p:sp>
        <p:nvSpPr>
          <p:cNvPr id="17411" name="Rectangle 3"/>
          <p:cNvSpPr>
            <a:spLocks noGrp="1" noChangeArrowheads="1"/>
          </p:cNvSpPr>
          <p:nvPr>
            <p:ph type="subTitle" idx="1"/>
          </p:nvPr>
        </p:nvSpPr>
        <p:spPr>
          <a:xfrm>
            <a:off x="0" y="914400"/>
            <a:ext cx="6477000" cy="5943600"/>
          </a:xfrm>
        </p:spPr>
        <p:txBody>
          <a:bodyPr/>
          <a:lstStyle/>
          <a:p>
            <a:pPr marL="280988" indent="-280988" algn="l" eaLnBrk="1" hangingPunct="1">
              <a:lnSpc>
                <a:spcPct val="80000"/>
              </a:lnSpc>
              <a:buFont typeface="Wingdings" charset="2"/>
              <a:buChar char="ü"/>
            </a:pPr>
            <a:r>
              <a:rPr lang="en-US" altLang="en-US" sz="2400" b="1"/>
              <a:t>In 1931 H. Clyde Hale, minister of West End Church of Christ invited Marshall Keeble to Atlanta, as no black congregation existed at that time</a:t>
            </a:r>
          </a:p>
          <a:p>
            <a:pPr marL="280988" indent="-280988" algn="l" eaLnBrk="1" hangingPunct="1">
              <a:lnSpc>
                <a:spcPct val="80000"/>
              </a:lnSpc>
              <a:buFont typeface="Wingdings" charset="2"/>
              <a:buChar char="ü"/>
            </a:pPr>
            <a:r>
              <a:rPr lang="en-US" altLang="en-US" sz="2400" b="1"/>
              <a:t>According To Hale A Suitable Site Was Selected By The White Brethren For The Pitching Of A Tent. When Keeble Saw The Location, He Said “Drive On!” After driving down further into the black section of town a more suitable location was found for the tent</a:t>
            </a:r>
          </a:p>
          <a:p>
            <a:pPr marL="280988" indent="-280988" algn="l" eaLnBrk="1" hangingPunct="1">
              <a:lnSpc>
                <a:spcPct val="80000"/>
              </a:lnSpc>
              <a:buFont typeface="Wingdings" charset="2"/>
              <a:buChar char="ü"/>
            </a:pPr>
            <a:r>
              <a:rPr lang="en-US" altLang="en-US" sz="2400" b="1"/>
              <a:t>As many as 2500 attended the tent meeting and no less than 1000 per night</a:t>
            </a:r>
          </a:p>
          <a:p>
            <a:pPr marL="280988" indent="-280988" algn="l" eaLnBrk="1" hangingPunct="1">
              <a:lnSpc>
                <a:spcPct val="80000"/>
              </a:lnSpc>
              <a:buFont typeface="Wingdings" charset="2"/>
              <a:buChar char="ü"/>
            </a:pPr>
            <a:r>
              <a:rPr lang="en-US" altLang="en-US" sz="2400" b="1"/>
              <a:t>After one week only one woman was baptized. Not discouraged Keeble preached two more weeks baptizing 166</a:t>
            </a:r>
          </a:p>
          <a:p>
            <a:pPr marL="280988" indent="-280988" algn="l" eaLnBrk="1" hangingPunct="1">
              <a:lnSpc>
                <a:spcPct val="80000"/>
              </a:lnSpc>
              <a:buFont typeface="Wingdings" charset="2"/>
              <a:buChar char="ü"/>
            </a:pPr>
            <a:r>
              <a:rPr lang="en-US" altLang="en-US" sz="2400" b="1"/>
              <a:t>These were the first members of the Simpson Street Church of Christ</a:t>
            </a:r>
            <a:endParaRPr lang="en-US" altLang="en-US" sz="2800" b="1"/>
          </a:p>
        </p:txBody>
      </p:sp>
      <p:grpSp>
        <p:nvGrpSpPr>
          <p:cNvPr id="2" name="Group 7"/>
          <p:cNvGrpSpPr>
            <a:grpSpLocks/>
          </p:cNvGrpSpPr>
          <p:nvPr/>
        </p:nvGrpSpPr>
        <p:grpSpPr bwMode="auto">
          <a:xfrm>
            <a:off x="6477000" y="1524000"/>
            <a:ext cx="2557463" cy="4006850"/>
            <a:chOff x="4224" y="816"/>
            <a:chExt cx="1467" cy="2325"/>
          </a:xfrm>
        </p:grpSpPr>
        <p:pic>
          <p:nvPicPr>
            <p:cNvPr id="389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 y="816"/>
              <a:ext cx="1467"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6"/>
            <p:cNvSpPr txBox="1">
              <a:spLocks noChangeArrowheads="1"/>
            </p:cNvSpPr>
            <p:nvPr/>
          </p:nvSpPr>
          <p:spPr bwMode="auto">
            <a:xfrm>
              <a:off x="4224" y="2928"/>
              <a:ext cx="14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a:t>Henry Clyde Hale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edge">
                                      <p:cBhvr>
                                        <p:cTn id="7" dur="2000"/>
                                        <p:tgtEl>
                                          <p:spTgt spid="17410"/>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2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9" fill="hold" grpId="0" nodeType="clickEffect">
                                  <p:stCondLst>
                                    <p:cond delay="0"/>
                                  </p:stCondLst>
                                  <p:childTnLst>
                                    <p:set>
                                      <p:cBhvr>
                                        <p:cTn id="15" dur="1" fill="hold">
                                          <p:stCondLst>
                                            <p:cond delay="0"/>
                                          </p:stCondLst>
                                        </p:cTn>
                                        <p:tgtEl>
                                          <p:spTgt spid="17411">
                                            <p:txEl>
                                              <p:pRg st="0" end="0"/>
                                            </p:txEl>
                                          </p:spTgt>
                                        </p:tgtEl>
                                        <p:attrNameLst>
                                          <p:attrName>style.visibility</p:attrName>
                                        </p:attrNameLst>
                                      </p:cBhvr>
                                      <p:to>
                                        <p:strVal val="visible"/>
                                      </p:to>
                                    </p:set>
                                    <p:anim calcmode="lin" valueType="num">
                                      <p:cBhvr additive="base">
                                        <p:cTn id="16" dur="10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174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9" fill="hold" grpId="0" nodeType="clickEffect">
                                  <p:stCondLst>
                                    <p:cond delay="0"/>
                                  </p:stCondLst>
                                  <p:childTnLst>
                                    <p:set>
                                      <p:cBhvr>
                                        <p:cTn id="21" dur="1" fill="hold">
                                          <p:stCondLst>
                                            <p:cond delay="0"/>
                                          </p:stCondLst>
                                        </p:cTn>
                                        <p:tgtEl>
                                          <p:spTgt spid="17411">
                                            <p:txEl>
                                              <p:pRg st="1" end="1"/>
                                            </p:txEl>
                                          </p:spTgt>
                                        </p:tgtEl>
                                        <p:attrNameLst>
                                          <p:attrName>style.visibility</p:attrName>
                                        </p:attrNameLst>
                                      </p:cBhvr>
                                      <p:to>
                                        <p:strVal val="visible"/>
                                      </p:to>
                                    </p:set>
                                    <p:anim calcmode="lin" valueType="num">
                                      <p:cBhvr additive="base">
                                        <p:cTn id="22" dur="1000" fill="hold"/>
                                        <p:tgtEl>
                                          <p:spTgt spid="17411">
                                            <p:txEl>
                                              <p:pRg st="1" end="1"/>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1741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17411">
                                            <p:txEl>
                                              <p:pRg st="2" end="2"/>
                                            </p:txEl>
                                          </p:spTgt>
                                        </p:tgtEl>
                                        <p:attrNameLst>
                                          <p:attrName>style.visibility</p:attrName>
                                        </p:attrNameLst>
                                      </p:cBhvr>
                                      <p:to>
                                        <p:strVal val="visible"/>
                                      </p:to>
                                    </p:set>
                                    <p:anim calcmode="lin" valueType="num">
                                      <p:cBhvr additive="base">
                                        <p:cTn id="28" dur="1000" fill="hold"/>
                                        <p:tgtEl>
                                          <p:spTgt spid="17411">
                                            <p:txEl>
                                              <p:pRg st="2" end="2"/>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1741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17411">
                                            <p:txEl>
                                              <p:pRg st="3" end="3"/>
                                            </p:txEl>
                                          </p:spTgt>
                                        </p:tgtEl>
                                        <p:attrNameLst>
                                          <p:attrName>style.visibility</p:attrName>
                                        </p:attrNameLst>
                                      </p:cBhvr>
                                      <p:to>
                                        <p:strVal val="visible"/>
                                      </p:to>
                                    </p:set>
                                    <p:anim calcmode="lin" valueType="num">
                                      <p:cBhvr additive="base">
                                        <p:cTn id="34" dur="1000" fill="hold"/>
                                        <p:tgtEl>
                                          <p:spTgt spid="17411">
                                            <p:txEl>
                                              <p:pRg st="3" end="3"/>
                                            </p:txEl>
                                          </p:spTgt>
                                        </p:tgtEl>
                                        <p:attrNameLst>
                                          <p:attrName>ppt_x</p:attrName>
                                        </p:attrNameLst>
                                      </p:cBhvr>
                                      <p:tavLst>
                                        <p:tav tm="0">
                                          <p:val>
                                            <p:strVal val="0-#ppt_w/2"/>
                                          </p:val>
                                        </p:tav>
                                        <p:tav tm="100000">
                                          <p:val>
                                            <p:strVal val="#ppt_x"/>
                                          </p:val>
                                        </p:tav>
                                      </p:tavLst>
                                    </p:anim>
                                    <p:anim calcmode="lin" valueType="num">
                                      <p:cBhvr additive="base">
                                        <p:cTn id="35" dur="1000" fill="hold"/>
                                        <p:tgtEl>
                                          <p:spTgt spid="1741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9" fill="hold" grpId="0" nodeType="clickEffect">
                                  <p:stCondLst>
                                    <p:cond delay="0"/>
                                  </p:stCondLst>
                                  <p:childTnLst>
                                    <p:set>
                                      <p:cBhvr>
                                        <p:cTn id="39" dur="1" fill="hold">
                                          <p:stCondLst>
                                            <p:cond delay="0"/>
                                          </p:stCondLst>
                                        </p:cTn>
                                        <p:tgtEl>
                                          <p:spTgt spid="17411">
                                            <p:txEl>
                                              <p:pRg st="4" end="4"/>
                                            </p:txEl>
                                          </p:spTgt>
                                        </p:tgtEl>
                                        <p:attrNameLst>
                                          <p:attrName>style.visibility</p:attrName>
                                        </p:attrNameLst>
                                      </p:cBhvr>
                                      <p:to>
                                        <p:strVal val="visible"/>
                                      </p:to>
                                    </p:set>
                                    <p:anim calcmode="lin" valueType="num">
                                      <p:cBhvr additive="base">
                                        <p:cTn id="40" dur="1000" fill="hold"/>
                                        <p:tgtEl>
                                          <p:spTgt spid="17411">
                                            <p:txEl>
                                              <p:pRg st="4" end="4"/>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1741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1447800" y="0"/>
            <a:ext cx="6858000" cy="1143000"/>
          </a:xfrm>
        </p:spPr>
        <p:txBody>
          <a:bodyPr/>
          <a:lstStyle/>
          <a:p>
            <a:pPr eaLnBrk="1" hangingPunct="1"/>
            <a:r>
              <a:rPr lang="en-US" altLang="en-US" sz="4000"/>
              <a:t>Marshall Keeble: Evangelist</a:t>
            </a:r>
          </a:p>
        </p:txBody>
      </p:sp>
      <p:sp>
        <p:nvSpPr>
          <p:cNvPr id="16387" name="Rectangle 3"/>
          <p:cNvSpPr>
            <a:spLocks noGrp="1" noChangeArrowheads="1"/>
          </p:cNvSpPr>
          <p:nvPr>
            <p:ph type="subTitle" idx="1"/>
          </p:nvPr>
        </p:nvSpPr>
        <p:spPr>
          <a:xfrm>
            <a:off x="0" y="990600"/>
            <a:ext cx="8839200" cy="5867400"/>
          </a:xfrm>
        </p:spPr>
        <p:txBody>
          <a:bodyPr/>
          <a:lstStyle/>
          <a:p>
            <a:pPr marL="280988" indent="-280988" algn="l" eaLnBrk="1" hangingPunct="1">
              <a:lnSpc>
                <a:spcPct val="90000"/>
              </a:lnSpc>
              <a:buFont typeface="Wingdings" charset="2"/>
              <a:buChar char="ü"/>
            </a:pPr>
            <a:r>
              <a:rPr lang="en-US" altLang="en-US" sz="2800" b="1"/>
              <a:t>For years Keeble was a popular preacher not only among the blacks, but he successfully broke the race barrier in many places, being a popular speaker among whites as well.</a:t>
            </a:r>
          </a:p>
          <a:p>
            <a:pPr marL="280988" indent="-280988" algn="l" eaLnBrk="1" hangingPunct="1">
              <a:lnSpc>
                <a:spcPct val="90000"/>
              </a:lnSpc>
              <a:buFont typeface="Wingdings" charset="2"/>
              <a:buChar char="ü"/>
            </a:pPr>
            <a:r>
              <a:rPr lang="en-US" altLang="en-US" sz="2800" b="1"/>
              <a:t>He appeared on </a:t>
            </a:r>
            <a:br>
              <a:rPr lang="en-US" altLang="en-US" sz="2800" b="1"/>
            </a:br>
            <a:r>
              <a:rPr lang="en-US" altLang="en-US" sz="2800" b="1"/>
              <a:t>lectureships, in tent </a:t>
            </a:r>
            <a:br>
              <a:rPr lang="en-US" altLang="en-US" sz="2800" b="1"/>
            </a:br>
            <a:r>
              <a:rPr lang="en-US" altLang="en-US" sz="2800" b="1"/>
              <a:t>meetings, and under </a:t>
            </a:r>
            <a:br>
              <a:rPr lang="en-US" altLang="en-US" sz="2800" b="1"/>
            </a:br>
            <a:r>
              <a:rPr lang="en-US" altLang="en-US" sz="2800" b="1"/>
              <a:t>brush arbors.</a:t>
            </a:r>
          </a:p>
          <a:p>
            <a:pPr marL="280988" indent="-280988" algn="l" eaLnBrk="1" hangingPunct="1">
              <a:lnSpc>
                <a:spcPct val="90000"/>
              </a:lnSpc>
              <a:buFont typeface="Wingdings" charset="2"/>
              <a:buChar char="ü"/>
            </a:pPr>
            <a:r>
              <a:rPr lang="en-US" altLang="en-US" sz="2800" b="1"/>
              <a:t>It is estimated that he</a:t>
            </a:r>
            <a:br>
              <a:rPr lang="en-US" altLang="en-US" sz="2800" b="1"/>
            </a:br>
            <a:r>
              <a:rPr lang="en-US" altLang="en-US" sz="2800" b="1"/>
              <a:t>established 400</a:t>
            </a:r>
            <a:br>
              <a:rPr lang="en-US" altLang="en-US" sz="2800" b="1"/>
            </a:br>
            <a:r>
              <a:rPr lang="en-US" altLang="en-US" sz="2800" b="1"/>
              <a:t>congregations &amp; </a:t>
            </a:r>
            <a:br>
              <a:rPr lang="en-US" altLang="en-US" sz="2800" b="1"/>
            </a:br>
            <a:r>
              <a:rPr lang="en-US" altLang="en-US" sz="2800" b="1"/>
              <a:t>baptized in excess </a:t>
            </a:r>
            <a:br>
              <a:rPr lang="en-US" altLang="en-US" sz="2800" b="1"/>
            </a:br>
            <a:r>
              <a:rPr lang="en-US" altLang="en-US" sz="2800" b="1"/>
              <a:t>of 40,000 people in </a:t>
            </a:r>
            <a:br>
              <a:rPr lang="en-US" altLang="en-US" sz="2800" b="1"/>
            </a:br>
            <a:r>
              <a:rPr lang="en-US" altLang="en-US" sz="2800" b="1"/>
              <a:t>his life time.</a:t>
            </a:r>
          </a:p>
        </p:txBody>
      </p:sp>
      <p:pic>
        <p:nvPicPr>
          <p:cNvPr id="16389" name="Picture 5" descr="keeble 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048000"/>
            <a:ext cx="472440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edge">
                                      <p:cBhvr>
                                        <p:cTn id="7" dur="2000"/>
                                        <p:tgtEl>
                                          <p:spTgt spid="16386"/>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16389"/>
                                        </p:tgtEl>
                                        <p:attrNameLst>
                                          <p:attrName>style.visibility</p:attrName>
                                        </p:attrNameLst>
                                      </p:cBhvr>
                                      <p:to>
                                        <p:strVal val="visible"/>
                                      </p:to>
                                    </p:set>
                                    <p:animEffect transition="in" filter="dissolve">
                                      <p:cBhvr>
                                        <p:cTn id="11" dur="2000"/>
                                        <p:tgtEl>
                                          <p:spTgt spid="1638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9" fill="hold" grpId="0" nodeType="clickEffect">
                                  <p:stCondLst>
                                    <p:cond delay="0"/>
                                  </p:stCondLst>
                                  <p:childTnLst>
                                    <p:set>
                                      <p:cBhvr>
                                        <p:cTn id="15" dur="1" fill="hold">
                                          <p:stCondLst>
                                            <p:cond delay="0"/>
                                          </p:stCondLst>
                                        </p:cTn>
                                        <p:tgtEl>
                                          <p:spTgt spid="16387">
                                            <p:txEl>
                                              <p:pRg st="0" end="0"/>
                                            </p:txEl>
                                          </p:spTgt>
                                        </p:tgtEl>
                                        <p:attrNameLst>
                                          <p:attrName>style.visibility</p:attrName>
                                        </p:attrNameLst>
                                      </p:cBhvr>
                                      <p:to>
                                        <p:strVal val="visible"/>
                                      </p:to>
                                    </p:set>
                                    <p:anim calcmode="lin" valueType="num">
                                      <p:cBhvr additive="base">
                                        <p:cTn id="16" dur="10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1638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9" fill="hold" grpId="0" nodeType="clickEffect">
                                  <p:stCondLst>
                                    <p:cond delay="0"/>
                                  </p:stCondLst>
                                  <p:childTnLst>
                                    <p:set>
                                      <p:cBhvr>
                                        <p:cTn id="21" dur="1" fill="hold">
                                          <p:stCondLst>
                                            <p:cond delay="0"/>
                                          </p:stCondLst>
                                        </p:cTn>
                                        <p:tgtEl>
                                          <p:spTgt spid="16387">
                                            <p:txEl>
                                              <p:pRg st="1" end="1"/>
                                            </p:txEl>
                                          </p:spTgt>
                                        </p:tgtEl>
                                        <p:attrNameLst>
                                          <p:attrName>style.visibility</p:attrName>
                                        </p:attrNameLst>
                                      </p:cBhvr>
                                      <p:to>
                                        <p:strVal val="visible"/>
                                      </p:to>
                                    </p:set>
                                    <p:anim calcmode="lin" valueType="num">
                                      <p:cBhvr additive="base">
                                        <p:cTn id="22" dur="1000" fill="hold"/>
                                        <p:tgtEl>
                                          <p:spTgt spid="16387">
                                            <p:txEl>
                                              <p:pRg st="1" end="1"/>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1638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16387">
                                            <p:txEl>
                                              <p:pRg st="2" end="2"/>
                                            </p:txEl>
                                          </p:spTgt>
                                        </p:tgtEl>
                                        <p:attrNameLst>
                                          <p:attrName>style.visibility</p:attrName>
                                        </p:attrNameLst>
                                      </p:cBhvr>
                                      <p:to>
                                        <p:strVal val="visible"/>
                                      </p:to>
                                    </p:set>
                                    <p:anim calcmode="lin" valueType="num">
                                      <p:cBhvr additive="base">
                                        <p:cTn id="28" dur="1000" fill="hold"/>
                                        <p:tgtEl>
                                          <p:spTgt spid="16387">
                                            <p:txEl>
                                              <p:pRg st="2" end="2"/>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1638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subTitle" idx="1"/>
          </p:nvPr>
        </p:nvSpPr>
        <p:spPr>
          <a:xfrm>
            <a:off x="152400" y="152400"/>
            <a:ext cx="8839200" cy="2514600"/>
          </a:xfrm>
        </p:spPr>
        <p:txBody>
          <a:bodyPr/>
          <a:lstStyle/>
          <a:p>
            <a:pPr marL="280988" indent="-280988" algn="l" eaLnBrk="1" hangingPunct="1">
              <a:lnSpc>
                <a:spcPct val="80000"/>
              </a:lnSpc>
              <a:buFont typeface="Wingdings" charset="2"/>
              <a:buChar char="ü"/>
            </a:pPr>
            <a:r>
              <a:rPr lang="en-US" altLang="en-US" sz="2400" b="1"/>
              <a:t>Marshall Keeble preached his last sermon on April 17, 1968.  </a:t>
            </a:r>
          </a:p>
          <a:p>
            <a:pPr marL="280988" indent="-280988" algn="l" eaLnBrk="1" hangingPunct="1">
              <a:lnSpc>
                <a:spcPct val="80000"/>
              </a:lnSpc>
              <a:buFont typeface="Wingdings" charset="2"/>
              <a:buChar char="ü"/>
            </a:pPr>
            <a:r>
              <a:rPr lang="en-US" altLang="en-US" sz="2400" b="1"/>
              <a:t>He passed from this life April 20, 1968 and is buried in the Greenwood Cemetery, Nashville, Tennessee, located at 1428 Elm Hill Pike.</a:t>
            </a:r>
          </a:p>
          <a:p>
            <a:pPr marL="280988" indent="-280988" algn="l" eaLnBrk="1" hangingPunct="1">
              <a:lnSpc>
                <a:spcPct val="80000"/>
              </a:lnSpc>
              <a:buFont typeface="Wingdings" charset="2"/>
              <a:buChar char="ü"/>
            </a:pPr>
            <a:r>
              <a:rPr lang="en-US" altLang="en-US" sz="2400" b="1"/>
              <a:t>Laura Keeble still lives in Nashville, Tennessee, Nursing Home, at the age of 108</a:t>
            </a:r>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667000"/>
            <a:ext cx="5829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2000"/>
                                        <p:tgtEl>
                                          <p:spTgt spid="18437"/>
                                        </p:tgtEl>
                                      </p:cBhvr>
                                    </p:animEffect>
                                  </p:childTnLst>
                                </p:cTn>
                              </p:par>
                            </p:childTnLst>
                          </p:cTn>
                        </p:par>
                        <p:par>
                          <p:cTn id="8" fill="hold" nodeType="afterGroup">
                            <p:stCondLst>
                              <p:cond delay="2000"/>
                            </p:stCondLst>
                            <p:childTnLst>
                              <p:par>
                                <p:cTn id="9" presetID="2" presetClass="entr" presetSubtype="3" fill="hold" grpId="0" nodeType="after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anim calcmode="lin" valueType="num">
                                      <p:cBhvr additive="base">
                                        <p:cTn id="11" dur="500" fill="hold"/>
                                        <p:tgtEl>
                                          <p:spTgt spid="1843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843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 calcmode="lin" valueType="num">
                                      <p:cBhvr additive="base">
                                        <p:cTn id="17" dur="500" fill="hold"/>
                                        <p:tgtEl>
                                          <p:spTgt spid="18435">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843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18435">
                                            <p:txEl>
                                              <p:pRg st="2" end="2"/>
                                            </p:txEl>
                                          </p:spTgt>
                                        </p:tgtEl>
                                        <p:attrNameLst>
                                          <p:attrName>style.visibility</p:attrName>
                                        </p:attrNameLst>
                                      </p:cBhvr>
                                      <p:to>
                                        <p:strVal val="visible"/>
                                      </p:to>
                                    </p:set>
                                    <p:anim calcmode="lin" valueType="num">
                                      <p:cBhvr additive="base">
                                        <p:cTn id="23" dur="500" fill="hold"/>
                                        <p:tgtEl>
                                          <p:spTgt spid="18435">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843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381000" y="457200"/>
          <a:ext cx="5108575" cy="5867400"/>
        </p:xfrm>
        <a:graphic>
          <a:graphicData uri="http://schemas.openxmlformats.org/presentationml/2006/ole">
            <mc:AlternateContent xmlns:mc="http://schemas.openxmlformats.org/markup-compatibility/2006">
              <mc:Choice xmlns:v="urn:schemas-microsoft-com:vml" Requires="v">
                <p:oleObj spid="_x0000_s2052" name="Photo Editor Photo" r:id="rId4" imgW="14771429" imgH="16961905" progId="MSPhotoEd.3">
                  <p:embed/>
                </p:oleObj>
              </mc:Choice>
              <mc:Fallback>
                <p:oleObj name="Photo Editor Photo" r:id="rId4" imgW="14771429" imgH="16961905"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57200"/>
                        <a:ext cx="510857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2771" name="Text Box 3"/>
          <p:cNvSpPr txBox="1">
            <a:spLocks noChangeArrowheads="1"/>
          </p:cNvSpPr>
          <p:nvPr/>
        </p:nvSpPr>
        <p:spPr bwMode="auto">
          <a:xfrm>
            <a:off x="5486400" y="457200"/>
            <a:ext cx="35814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a:latin typeface="Tahoma" charset="0"/>
              </a:rPr>
              <a:t>Jesus Taught:</a:t>
            </a:r>
          </a:p>
          <a:p>
            <a:pPr eaLnBrk="1" hangingPunct="1">
              <a:spcBef>
                <a:spcPct val="50000"/>
              </a:spcBef>
            </a:pPr>
            <a:r>
              <a:rPr lang="en-US" altLang="en-US" sz="2800">
                <a:latin typeface="Tahoma" charset="0"/>
              </a:rPr>
              <a:t>Mark 9:1 – Some Standing Here Will Not Taste Death Before The Kingdom Comes</a:t>
            </a:r>
          </a:p>
          <a:p>
            <a:pPr eaLnBrk="1" hangingPunct="1">
              <a:spcBef>
                <a:spcPct val="50000"/>
              </a:spcBef>
            </a:pPr>
            <a:r>
              <a:rPr lang="en-US" altLang="en-US" sz="2800">
                <a:latin typeface="Tahoma" charset="0"/>
              </a:rPr>
              <a:t>Matthew 16:13-19 – “Upon This Rock I Will Build My </a:t>
            </a:r>
            <a:r>
              <a:rPr lang="en-US" altLang="en-US" sz="2800" u="sng">
                <a:latin typeface="Tahoma" charset="0"/>
              </a:rPr>
              <a:t>Church </a:t>
            </a:r>
            <a:r>
              <a:rPr lang="en-US" altLang="en-US" sz="2800">
                <a:latin typeface="Tahoma" charset="0"/>
              </a:rPr>
              <a:t>. . . And I Will Give Unto You The Keys Of The </a:t>
            </a:r>
            <a:r>
              <a:rPr lang="en-US" altLang="en-US" sz="2800" u="sng">
                <a:latin typeface="Tahoma" charset="0"/>
              </a:rPr>
              <a:t>Kingdom</a:t>
            </a:r>
            <a:r>
              <a:rPr lang="en-US" altLang="en-US" sz="2800">
                <a:latin typeface="Tahoma" charset="0"/>
              </a:rPr>
              <a:t> Of Heaven”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2000"/>
                                        <p:tgtEl>
                                          <p:spTgt spid="327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771"/>
                                        </p:tgtEl>
                                        <p:attrNameLst>
                                          <p:attrName>style.visibility</p:attrName>
                                        </p:attrNameLst>
                                      </p:cBhvr>
                                      <p:to>
                                        <p:strVal val="visible"/>
                                      </p:to>
                                    </p:set>
                                    <p:animEffect transition="in" filter="fade">
                                      <p:cBhvr>
                                        <p:cTn id="10" dur="20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a:solidFill>
                  <a:srgbClr val="808000"/>
                </a:solidFill>
                <a:latin typeface="Tahoma" charset="0"/>
              </a:rPr>
              <a:t>On That Day Of Pentecost</a:t>
            </a:r>
          </a:p>
        </p:txBody>
      </p:sp>
      <p:sp>
        <p:nvSpPr>
          <p:cNvPr id="33795" name="Rectangle 3"/>
          <p:cNvSpPr>
            <a:spLocks noGrp="1" noChangeArrowheads="1"/>
          </p:cNvSpPr>
          <p:nvPr>
            <p:ph type="body" idx="1"/>
          </p:nvPr>
        </p:nvSpPr>
        <p:spPr>
          <a:xfrm>
            <a:off x="1219200" y="1981200"/>
            <a:ext cx="7239000" cy="4419600"/>
          </a:xfrm>
        </p:spPr>
        <p:txBody>
          <a:bodyPr/>
          <a:lstStyle/>
          <a:p>
            <a:pPr eaLnBrk="1" hangingPunct="1">
              <a:lnSpc>
                <a:spcPct val="90000"/>
              </a:lnSpc>
            </a:pPr>
            <a:r>
              <a:rPr lang="en-US" altLang="en-US">
                <a:latin typeface="Tahoma" charset="0"/>
              </a:rPr>
              <a:t>Prophecy Fulfilled</a:t>
            </a:r>
          </a:p>
          <a:p>
            <a:pPr lvl="1" eaLnBrk="1" hangingPunct="1">
              <a:lnSpc>
                <a:spcPct val="90000"/>
              </a:lnSpc>
            </a:pPr>
            <a:r>
              <a:rPr lang="en-US" altLang="en-US" sz="3200">
                <a:latin typeface="Tahoma" charset="0"/>
              </a:rPr>
              <a:t>vv.16-21 – Joel 2 – God’s Great And Notable Day</a:t>
            </a:r>
          </a:p>
          <a:p>
            <a:pPr lvl="1" eaLnBrk="1" hangingPunct="1">
              <a:lnSpc>
                <a:spcPct val="90000"/>
              </a:lnSpc>
            </a:pPr>
            <a:r>
              <a:rPr lang="en-US" altLang="en-US" sz="3200">
                <a:latin typeface="Tahoma" charset="0"/>
              </a:rPr>
              <a:t>vv. 25-28 – Psalm 16:8-11 – David’s Prophecy</a:t>
            </a:r>
          </a:p>
          <a:p>
            <a:pPr eaLnBrk="1" hangingPunct="1">
              <a:lnSpc>
                <a:spcPct val="90000"/>
              </a:lnSpc>
            </a:pPr>
            <a:r>
              <a:rPr lang="en-US" altLang="en-US">
                <a:latin typeface="Tahoma" charset="0"/>
              </a:rPr>
              <a:t>Church Starts – v.38-40</a:t>
            </a:r>
          </a:p>
          <a:p>
            <a:pPr eaLnBrk="1" hangingPunct="1">
              <a:lnSpc>
                <a:spcPct val="90000"/>
              </a:lnSpc>
            </a:pPr>
            <a:r>
              <a:rPr lang="en-US" altLang="en-US">
                <a:latin typeface="Tahoma" charset="0"/>
              </a:rPr>
              <a:t>Kingdom Rule Begins Thru Apostles’ Binding Authority, cf. v.42-47 with Matthew 16:18,19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xEl>
                                              <p:pRg st="0" end="0"/>
                                            </p:txEl>
                                          </p:spTgt>
                                        </p:tgtEl>
                                        <p:attrNameLst>
                                          <p:attrName>style.visibility</p:attrName>
                                        </p:attrNameLst>
                                      </p:cBhvr>
                                      <p:to>
                                        <p:strVal val="visible"/>
                                      </p:to>
                                    </p:set>
                                    <p:animEffect transition="in" filter="fade">
                                      <p:cBhvr>
                                        <p:cTn id="12" dur="2000"/>
                                        <p:tgtEl>
                                          <p:spTgt spid="3379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795">
                                            <p:txEl>
                                              <p:pRg st="1" end="1"/>
                                            </p:txEl>
                                          </p:spTgt>
                                        </p:tgtEl>
                                        <p:attrNameLst>
                                          <p:attrName>style.visibility</p:attrName>
                                        </p:attrNameLst>
                                      </p:cBhvr>
                                      <p:to>
                                        <p:strVal val="visible"/>
                                      </p:to>
                                    </p:set>
                                    <p:animEffect transition="in" filter="fade">
                                      <p:cBhvr>
                                        <p:cTn id="15" dur="2000"/>
                                        <p:tgtEl>
                                          <p:spTgt spid="3379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795">
                                            <p:txEl>
                                              <p:pRg st="2" end="2"/>
                                            </p:txEl>
                                          </p:spTgt>
                                        </p:tgtEl>
                                        <p:attrNameLst>
                                          <p:attrName>style.visibility</p:attrName>
                                        </p:attrNameLst>
                                      </p:cBhvr>
                                      <p:to>
                                        <p:strVal val="visible"/>
                                      </p:to>
                                    </p:set>
                                    <p:animEffect transition="in" filter="fade">
                                      <p:cBhvr>
                                        <p:cTn id="18" dur="2000"/>
                                        <p:tgtEl>
                                          <p:spTgt spid="33795">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795">
                                            <p:txEl>
                                              <p:pRg st="3" end="3"/>
                                            </p:txEl>
                                          </p:spTgt>
                                        </p:tgtEl>
                                        <p:attrNameLst>
                                          <p:attrName>style.visibility</p:attrName>
                                        </p:attrNameLst>
                                      </p:cBhvr>
                                      <p:to>
                                        <p:strVal val="visible"/>
                                      </p:to>
                                    </p:set>
                                    <p:animEffect transition="in" filter="fade">
                                      <p:cBhvr>
                                        <p:cTn id="23" dur="2000"/>
                                        <p:tgtEl>
                                          <p:spTgt spid="33795">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795">
                                            <p:txEl>
                                              <p:pRg st="4" end="4"/>
                                            </p:txEl>
                                          </p:spTgt>
                                        </p:tgtEl>
                                        <p:attrNameLst>
                                          <p:attrName>style.visibility</p:attrName>
                                        </p:attrNameLst>
                                      </p:cBhvr>
                                      <p:to>
                                        <p:strVal val="visible"/>
                                      </p:to>
                                    </p:set>
                                    <p:animEffect transition="in" filter="fade">
                                      <p:cBhvr>
                                        <p:cTn id="28" dur="2000"/>
                                        <p:tgtEl>
                                          <p:spTgt spid="33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 descr="NTS133A"/>
          <p:cNvPicPr>
            <a:picLocks noChangeAspect="1" noChangeArrowheads="1"/>
          </p:cNvPicPr>
          <p:nvPr/>
        </p:nvPicPr>
        <p:blipFill>
          <a:blip r:embed="rId3">
            <a:lum bright="54000"/>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title" idx="4294967295"/>
          </p:nvPr>
        </p:nvSpPr>
        <p:spPr>
          <a:xfrm>
            <a:off x="685800" y="304800"/>
            <a:ext cx="7772400" cy="1143000"/>
          </a:xfrm>
        </p:spPr>
        <p:txBody>
          <a:bodyPr/>
          <a:lstStyle/>
          <a:p>
            <a:pPr eaLnBrk="1" hangingPunct="1"/>
            <a:r>
              <a:rPr lang="en-US" altLang="en-US">
                <a:solidFill>
                  <a:srgbClr val="808000"/>
                </a:solidFill>
              </a:rPr>
              <a:t>The Kingdom/Church Under Operation In The 1</a:t>
            </a:r>
            <a:r>
              <a:rPr lang="en-US" altLang="en-US" baseline="30000">
                <a:solidFill>
                  <a:srgbClr val="808000"/>
                </a:solidFill>
              </a:rPr>
              <a:t>st</a:t>
            </a:r>
            <a:r>
              <a:rPr lang="en-US" altLang="en-US">
                <a:solidFill>
                  <a:srgbClr val="808000"/>
                </a:solidFill>
              </a:rPr>
              <a:t> Century</a:t>
            </a:r>
          </a:p>
        </p:txBody>
      </p:sp>
      <p:sp>
        <p:nvSpPr>
          <p:cNvPr id="34820" name="Text Box 4"/>
          <p:cNvSpPr txBox="1">
            <a:spLocks noChangeArrowheads="1"/>
          </p:cNvSpPr>
          <p:nvPr/>
        </p:nvSpPr>
        <p:spPr bwMode="auto">
          <a:xfrm>
            <a:off x="0" y="1828800"/>
            <a:ext cx="91440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700">
                <a:latin typeface="Tahoma" charset="0"/>
              </a:rPr>
              <a:t>Colossians 1:12 – “</a:t>
            </a:r>
            <a:r>
              <a:rPr lang="en-US" altLang="en-US" sz="2700" baseline="30000">
                <a:latin typeface="Tahoma" charset="0"/>
              </a:rPr>
              <a:t>13</a:t>
            </a:r>
            <a:r>
              <a:rPr lang="en-US" altLang="en-US" sz="2700">
                <a:latin typeface="Tahoma" charset="0"/>
              </a:rPr>
              <a:t>He has deliver</a:t>
            </a:r>
            <a:r>
              <a:rPr lang="en-US" altLang="en-US" sz="2700" u="sng">
                <a:latin typeface="Tahoma" charset="0"/>
              </a:rPr>
              <a:t>ed</a:t>
            </a:r>
            <a:r>
              <a:rPr lang="en-US" altLang="en-US" sz="2700">
                <a:latin typeface="Tahoma" charset="0"/>
              </a:rPr>
              <a:t> us from the power of darkness and convey</a:t>
            </a:r>
            <a:r>
              <a:rPr lang="en-US" altLang="en-US" sz="2700" u="sng">
                <a:latin typeface="Tahoma" charset="0"/>
              </a:rPr>
              <a:t>ed</a:t>
            </a:r>
            <a:r>
              <a:rPr lang="en-US" altLang="en-US" sz="2700">
                <a:latin typeface="Tahoma" charset="0"/>
              </a:rPr>
              <a:t> </a:t>
            </a:r>
            <a:r>
              <a:rPr lang="en-US" altLang="en-US" sz="2700" i="1">
                <a:latin typeface="Tahoma" charset="0"/>
              </a:rPr>
              <a:t>us</a:t>
            </a:r>
            <a:r>
              <a:rPr lang="en-US" altLang="en-US" sz="2700">
                <a:latin typeface="Tahoma" charset="0"/>
              </a:rPr>
              <a:t> into the </a:t>
            </a:r>
            <a:r>
              <a:rPr lang="en-US" altLang="en-US" sz="2700" b="1">
                <a:latin typeface="Tahoma" charset="0"/>
              </a:rPr>
              <a:t>kingdom</a:t>
            </a:r>
            <a:r>
              <a:rPr lang="en-US" altLang="en-US" sz="2700">
                <a:latin typeface="Tahoma" charset="0"/>
              </a:rPr>
              <a:t> of the Son of His love, </a:t>
            </a:r>
            <a:r>
              <a:rPr lang="en-US" altLang="en-US" sz="2700" baseline="30000">
                <a:latin typeface="Tahoma" charset="0"/>
              </a:rPr>
              <a:t>14</a:t>
            </a:r>
            <a:r>
              <a:rPr lang="en-US" altLang="en-US" sz="2700">
                <a:latin typeface="Tahoma" charset="0"/>
              </a:rPr>
              <a:t>in whom we </a:t>
            </a:r>
            <a:r>
              <a:rPr lang="en-US" altLang="en-US" sz="2700" u="sng">
                <a:latin typeface="Tahoma" charset="0"/>
              </a:rPr>
              <a:t>have</a:t>
            </a:r>
            <a:r>
              <a:rPr lang="en-US" altLang="en-US" sz="2700">
                <a:latin typeface="Tahoma" charset="0"/>
              </a:rPr>
              <a:t> redemption through His blood.”</a:t>
            </a:r>
          </a:p>
          <a:p>
            <a:pPr eaLnBrk="1" hangingPunct="1">
              <a:spcBef>
                <a:spcPct val="50000"/>
              </a:spcBef>
            </a:pPr>
            <a:r>
              <a:rPr lang="en-US" altLang="en-US" sz="2700">
                <a:latin typeface="Tahoma" charset="0"/>
              </a:rPr>
              <a:t>2 Thessalonians 1:5 – “</a:t>
            </a:r>
            <a:r>
              <a:rPr lang="en-US" altLang="en-US" sz="2700" baseline="30000">
                <a:latin typeface="Tahoma" charset="0"/>
              </a:rPr>
              <a:t>5</a:t>
            </a:r>
            <a:r>
              <a:rPr lang="en-US" altLang="en-US" sz="2700" i="1">
                <a:latin typeface="Tahoma" charset="0"/>
              </a:rPr>
              <a:t>which</a:t>
            </a:r>
            <a:r>
              <a:rPr lang="en-US" altLang="en-US" sz="2700">
                <a:latin typeface="Tahoma" charset="0"/>
              </a:rPr>
              <a:t> </a:t>
            </a:r>
            <a:r>
              <a:rPr lang="en-US" altLang="en-US" sz="2700" i="1">
                <a:latin typeface="Tahoma" charset="0"/>
              </a:rPr>
              <a:t>is</a:t>
            </a:r>
            <a:r>
              <a:rPr lang="en-US" altLang="en-US" sz="2700">
                <a:latin typeface="Tahoma" charset="0"/>
              </a:rPr>
              <a:t> manifest evidence of the righteous judgment of God, that you may be counted worthy of the </a:t>
            </a:r>
            <a:r>
              <a:rPr lang="en-US" altLang="en-US" sz="2700" b="1">
                <a:latin typeface="Tahoma" charset="0"/>
              </a:rPr>
              <a:t>kingdom</a:t>
            </a:r>
            <a:r>
              <a:rPr lang="en-US" altLang="en-US" sz="2700">
                <a:latin typeface="Tahoma" charset="0"/>
              </a:rPr>
              <a:t> of God, </a:t>
            </a:r>
            <a:r>
              <a:rPr lang="en-US" altLang="en-US" sz="2700" u="sng">
                <a:latin typeface="Tahoma" charset="0"/>
              </a:rPr>
              <a:t>for</a:t>
            </a:r>
            <a:r>
              <a:rPr lang="en-US" altLang="en-US" sz="2700">
                <a:latin typeface="Tahoma" charset="0"/>
              </a:rPr>
              <a:t> </a:t>
            </a:r>
            <a:r>
              <a:rPr lang="en-US" altLang="en-US" sz="2700" u="sng">
                <a:latin typeface="Tahoma" charset="0"/>
              </a:rPr>
              <a:t>which</a:t>
            </a:r>
            <a:r>
              <a:rPr lang="en-US" altLang="en-US" sz="2700">
                <a:latin typeface="Tahoma" charset="0"/>
              </a:rPr>
              <a:t> </a:t>
            </a:r>
            <a:r>
              <a:rPr lang="en-US" altLang="en-US" sz="2700" u="sng">
                <a:latin typeface="Tahoma" charset="0"/>
              </a:rPr>
              <a:t>you</a:t>
            </a:r>
            <a:r>
              <a:rPr lang="en-US" altLang="en-US" sz="2700">
                <a:latin typeface="Tahoma" charset="0"/>
              </a:rPr>
              <a:t> </a:t>
            </a:r>
            <a:r>
              <a:rPr lang="en-US" altLang="en-US" sz="2700" u="sng">
                <a:latin typeface="Tahoma" charset="0"/>
              </a:rPr>
              <a:t>also</a:t>
            </a:r>
            <a:r>
              <a:rPr lang="en-US" altLang="en-US" sz="2700">
                <a:latin typeface="Tahoma" charset="0"/>
              </a:rPr>
              <a:t> </a:t>
            </a:r>
            <a:r>
              <a:rPr lang="en-US" altLang="en-US" sz="2700" u="sng">
                <a:latin typeface="Tahoma" charset="0"/>
              </a:rPr>
              <a:t>suffer</a:t>
            </a:r>
            <a:r>
              <a:rPr lang="en-US" altLang="en-US" sz="2700">
                <a:latin typeface="Tahoma" charset="0"/>
              </a:rPr>
              <a:t>;”</a:t>
            </a:r>
          </a:p>
          <a:p>
            <a:pPr eaLnBrk="1" hangingPunct="1">
              <a:spcBef>
                <a:spcPct val="50000"/>
              </a:spcBef>
            </a:pPr>
            <a:r>
              <a:rPr lang="en-US" altLang="en-US" sz="2700">
                <a:latin typeface="Tahoma" charset="0"/>
              </a:rPr>
              <a:t>Revelation 1:9 – “</a:t>
            </a:r>
            <a:r>
              <a:rPr lang="en-US" altLang="en-US" sz="2700" baseline="30000">
                <a:latin typeface="Tahoma" charset="0"/>
              </a:rPr>
              <a:t>9</a:t>
            </a:r>
            <a:r>
              <a:rPr lang="en-US" altLang="en-US" sz="2700">
                <a:latin typeface="Tahoma" charset="0"/>
              </a:rPr>
              <a:t>I, John, both your brother and companion </a:t>
            </a:r>
            <a:r>
              <a:rPr lang="en-US" altLang="en-US" sz="2700" u="sng">
                <a:latin typeface="Tahoma" charset="0"/>
              </a:rPr>
              <a:t>in</a:t>
            </a:r>
            <a:r>
              <a:rPr lang="en-US" altLang="en-US" sz="2700">
                <a:latin typeface="Tahoma" charset="0"/>
              </a:rPr>
              <a:t> </a:t>
            </a:r>
            <a:r>
              <a:rPr lang="en-US" altLang="en-US" sz="2700" u="sng">
                <a:latin typeface="Tahoma" charset="0"/>
              </a:rPr>
              <a:t>the</a:t>
            </a:r>
            <a:r>
              <a:rPr lang="en-US" altLang="en-US" sz="2700">
                <a:latin typeface="Tahoma" charset="0"/>
              </a:rPr>
              <a:t> </a:t>
            </a:r>
            <a:r>
              <a:rPr lang="en-US" altLang="en-US" sz="2700" u="sng">
                <a:latin typeface="Tahoma" charset="0"/>
              </a:rPr>
              <a:t>tribulation</a:t>
            </a:r>
            <a:r>
              <a:rPr lang="en-US" altLang="en-US" sz="2700">
                <a:latin typeface="Tahoma" charset="0"/>
              </a:rPr>
              <a:t> </a:t>
            </a:r>
            <a:r>
              <a:rPr lang="en-US" altLang="en-US" sz="2700" u="sng">
                <a:latin typeface="Tahoma" charset="0"/>
              </a:rPr>
              <a:t>and</a:t>
            </a:r>
            <a:r>
              <a:rPr lang="en-US" altLang="en-US" sz="2700">
                <a:latin typeface="Tahoma" charset="0"/>
              </a:rPr>
              <a:t> </a:t>
            </a:r>
            <a:r>
              <a:rPr lang="en-US" altLang="en-US" sz="2700" b="1">
                <a:latin typeface="Tahoma" charset="0"/>
              </a:rPr>
              <a:t>kingdom</a:t>
            </a:r>
            <a:r>
              <a:rPr lang="en-US" altLang="en-US" sz="2700">
                <a:latin typeface="Tahoma" charset="0"/>
              </a:rPr>
              <a:t> and patience of Jesus Christ, was on the island that is called Patmos for the word of God and for the testimony of Jesus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additive="base">
                                        <p:cTn id="7" dur="500" fill="hold"/>
                                        <p:tgtEl>
                                          <p:spTgt spid="34819"/>
                                        </p:tgtEl>
                                        <p:attrNameLst>
                                          <p:attrName>ppt_x</p:attrName>
                                        </p:attrNameLst>
                                      </p:cBhvr>
                                      <p:tavLst>
                                        <p:tav tm="0">
                                          <p:val>
                                            <p:strVal val="0-#ppt_w/2"/>
                                          </p:val>
                                        </p:tav>
                                        <p:tav tm="100000">
                                          <p:val>
                                            <p:strVal val="#ppt_x"/>
                                          </p:val>
                                        </p:tav>
                                      </p:tavLst>
                                    </p:anim>
                                    <p:anim calcmode="lin" valueType="num">
                                      <p:cBhvr additive="base">
                                        <p:cTn id="8" dur="500" fill="hold"/>
                                        <p:tgtEl>
                                          <p:spTgt spid="34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4820">
                                            <p:txEl>
                                              <p:pRg st="0" end="0"/>
                                            </p:txEl>
                                          </p:spTgt>
                                        </p:tgtEl>
                                        <p:attrNameLst>
                                          <p:attrName>style.visibility</p:attrName>
                                        </p:attrNameLst>
                                      </p:cBhvr>
                                      <p:to>
                                        <p:strVal val="visible"/>
                                      </p:to>
                                    </p:set>
                                    <p:anim calcmode="lin" valueType="num">
                                      <p:cBhvr additive="base">
                                        <p:cTn id="13" dur="500" fill="hold"/>
                                        <p:tgtEl>
                                          <p:spTgt spid="3482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8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34820">
                                            <p:txEl>
                                              <p:pRg st="1" end="1"/>
                                            </p:txEl>
                                          </p:spTgt>
                                        </p:tgtEl>
                                        <p:attrNameLst>
                                          <p:attrName>style.visibility</p:attrName>
                                        </p:attrNameLst>
                                      </p:cBhvr>
                                      <p:to>
                                        <p:strVal val="visible"/>
                                      </p:to>
                                    </p:set>
                                    <p:anim calcmode="lin" valueType="num">
                                      <p:cBhvr additive="base">
                                        <p:cTn id="19" dur="500" fill="hold"/>
                                        <p:tgtEl>
                                          <p:spTgt spid="34820">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8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34820">
                                            <p:txEl>
                                              <p:pRg st="2" end="2"/>
                                            </p:txEl>
                                          </p:spTgt>
                                        </p:tgtEl>
                                        <p:attrNameLst>
                                          <p:attrName>style.visibility</p:attrName>
                                        </p:attrNameLst>
                                      </p:cBhvr>
                                      <p:to>
                                        <p:strVal val="visible"/>
                                      </p:to>
                                    </p:set>
                                    <p:anim calcmode="lin" valueType="num">
                                      <p:cBhvr additive="base">
                                        <p:cTn id="25" dur="500" fill="hold"/>
                                        <p:tgtEl>
                                          <p:spTgt spid="34820">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82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P spid="34820"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NTS127A"/>
          <p:cNvPicPr>
            <a:picLocks noChangeAspect="1" noChangeArrowheads="1"/>
          </p:cNvPicPr>
          <p:nvPr/>
        </p:nvPicPr>
        <p:blipFill>
          <a:blip r:embed="rId3">
            <a:lum bright="54000"/>
            <a:extLst>
              <a:ext uri="{28A0092B-C50C-407E-A947-70E740481C1C}">
                <a14:useLocalDpi xmlns:a14="http://schemas.microsoft.com/office/drawing/2010/main" val="0"/>
              </a:ext>
            </a:extLst>
          </a:blip>
          <a:srcRect/>
          <a:stretch>
            <a:fillRect/>
          </a:stretch>
        </p:blipFill>
        <p:spPr bwMode="auto">
          <a:xfrm>
            <a:off x="609600" y="0"/>
            <a:ext cx="79248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latin typeface="Tahoma" charset="0"/>
              </a:rPr>
              <a:t>Problems In The Church Required Letters</a:t>
            </a:r>
          </a:p>
        </p:txBody>
      </p:sp>
      <p:sp>
        <p:nvSpPr>
          <p:cNvPr id="35844" name="Rectangle 4"/>
          <p:cNvSpPr>
            <a:spLocks noChangeArrowheads="1"/>
          </p:cNvSpPr>
          <p:nvPr/>
        </p:nvSpPr>
        <p:spPr bwMode="auto">
          <a:xfrm>
            <a:off x="457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Font typeface="Wingdings" charset="2"/>
              <a:buChar char="Ø"/>
            </a:pPr>
            <a:r>
              <a:rPr lang="en-US" altLang="en-US" sz="3200">
                <a:latin typeface="Tahoma" charset="0"/>
              </a:rPr>
              <a:t>1 &amp; 2 Corinthians</a:t>
            </a:r>
          </a:p>
          <a:p>
            <a:pPr lvl="1" eaLnBrk="1" hangingPunct="1">
              <a:lnSpc>
                <a:spcPct val="90000"/>
              </a:lnSpc>
              <a:spcBef>
                <a:spcPct val="20000"/>
              </a:spcBef>
              <a:buFont typeface="Wingdings" charset="2"/>
              <a:buChar char="Ø"/>
            </a:pPr>
            <a:r>
              <a:rPr lang="en-US" altLang="en-US" sz="2800">
                <a:latin typeface="Tahoma" charset="0"/>
              </a:rPr>
              <a:t>Disunity Through Partyism</a:t>
            </a:r>
          </a:p>
          <a:p>
            <a:pPr lvl="1" eaLnBrk="1" hangingPunct="1">
              <a:lnSpc>
                <a:spcPct val="90000"/>
              </a:lnSpc>
              <a:spcBef>
                <a:spcPct val="20000"/>
              </a:spcBef>
              <a:buFont typeface="Wingdings" charset="2"/>
              <a:buChar char="Ø"/>
            </a:pPr>
            <a:r>
              <a:rPr lang="en-US" altLang="en-US" sz="2800">
                <a:latin typeface="Tahoma" charset="0"/>
              </a:rPr>
              <a:t>Taking Brothers To Law</a:t>
            </a:r>
          </a:p>
          <a:p>
            <a:pPr lvl="1" eaLnBrk="1" hangingPunct="1">
              <a:lnSpc>
                <a:spcPct val="90000"/>
              </a:lnSpc>
              <a:spcBef>
                <a:spcPct val="20000"/>
              </a:spcBef>
              <a:buFont typeface="Wingdings" charset="2"/>
              <a:buChar char="Ø"/>
            </a:pPr>
            <a:r>
              <a:rPr lang="en-US" altLang="en-US" sz="2800">
                <a:latin typeface="Tahoma" charset="0"/>
              </a:rPr>
              <a:t>Incest</a:t>
            </a:r>
          </a:p>
          <a:p>
            <a:pPr lvl="1" eaLnBrk="1" hangingPunct="1">
              <a:lnSpc>
                <a:spcPct val="90000"/>
              </a:lnSpc>
              <a:spcBef>
                <a:spcPct val="20000"/>
              </a:spcBef>
              <a:buFont typeface="Wingdings" charset="2"/>
              <a:buChar char="Ø"/>
            </a:pPr>
            <a:r>
              <a:rPr lang="en-US" altLang="en-US" sz="2800">
                <a:latin typeface="Tahoma" charset="0"/>
              </a:rPr>
              <a:t>Denial Of The Resurrection, etc.</a:t>
            </a:r>
          </a:p>
          <a:p>
            <a:pPr eaLnBrk="1" hangingPunct="1">
              <a:lnSpc>
                <a:spcPct val="90000"/>
              </a:lnSpc>
              <a:spcBef>
                <a:spcPct val="20000"/>
              </a:spcBef>
              <a:buFont typeface="Wingdings" charset="2"/>
              <a:buChar char="Ø"/>
            </a:pPr>
            <a:r>
              <a:rPr lang="en-US" altLang="en-US" sz="2800">
                <a:latin typeface="Tahoma" charset="0"/>
              </a:rPr>
              <a:t>Colossee – Mysticism, Gnosticism</a:t>
            </a:r>
          </a:p>
          <a:p>
            <a:pPr eaLnBrk="1" hangingPunct="1">
              <a:lnSpc>
                <a:spcPct val="90000"/>
              </a:lnSpc>
              <a:spcBef>
                <a:spcPct val="20000"/>
              </a:spcBef>
              <a:buFont typeface="Wingdings" charset="2"/>
              <a:buChar char="Ø"/>
            </a:pPr>
            <a:r>
              <a:rPr lang="en-US" altLang="en-US" sz="2800">
                <a:latin typeface="Tahoma" charset="0"/>
              </a:rPr>
              <a:t>Revelation – 7 Churches – All With Problems</a:t>
            </a:r>
          </a:p>
          <a:p>
            <a:pPr eaLnBrk="1" hangingPunct="1">
              <a:lnSpc>
                <a:spcPct val="90000"/>
              </a:lnSpc>
              <a:spcBef>
                <a:spcPct val="20000"/>
              </a:spcBef>
              <a:buFont typeface="Wingdings" charset="2"/>
              <a:buChar char="Ø"/>
            </a:pPr>
            <a:r>
              <a:rPr lang="en-US" altLang="en-US" sz="2800">
                <a:latin typeface="Tahoma" charset="0"/>
              </a:rPr>
              <a:t>Acts 20:28ff – Paul’s Warnings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58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35843"/>
                                        </p:tgtEl>
                                        <p:attrNameLst>
                                          <p:attrName>style.visibility</p:attrName>
                                        </p:attrNameLst>
                                      </p:cBhvr>
                                      <p:to>
                                        <p:strVal val="visible"/>
                                      </p:to>
                                    </p:set>
                                    <p:anim calcmode="lin" valueType="num">
                                      <p:cBhvr>
                                        <p:cTn id="11" dur="500" fill="hold"/>
                                        <p:tgtEl>
                                          <p:spTgt spid="35843"/>
                                        </p:tgtEl>
                                        <p:attrNameLst>
                                          <p:attrName>ppt_w</p:attrName>
                                        </p:attrNameLst>
                                      </p:cBhvr>
                                      <p:tavLst>
                                        <p:tav tm="0">
                                          <p:val>
                                            <p:fltVal val="0"/>
                                          </p:val>
                                        </p:tav>
                                        <p:tav tm="100000">
                                          <p:val>
                                            <p:strVal val="#ppt_w"/>
                                          </p:val>
                                        </p:tav>
                                      </p:tavLst>
                                    </p:anim>
                                    <p:anim calcmode="lin" valueType="num">
                                      <p:cBhvr>
                                        <p:cTn id="12" dur="500" fill="hold"/>
                                        <p:tgtEl>
                                          <p:spTgt spid="35843"/>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35844">
                                            <p:txEl>
                                              <p:pRg st="0" end="0"/>
                                            </p:txEl>
                                          </p:spTgt>
                                        </p:tgtEl>
                                        <p:attrNameLst>
                                          <p:attrName>style.visibility</p:attrName>
                                        </p:attrNameLst>
                                      </p:cBhvr>
                                      <p:to>
                                        <p:strVal val="visible"/>
                                      </p:to>
                                    </p:set>
                                    <p:anim calcmode="lin" valueType="num">
                                      <p:cBhvr additive="base">
                                        <p:cTn id="17" dur="500" fill="hold"/>
                                        <p:tgtEl>
                                          <p:spTgt spid="35844">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58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35844">
                                            <p:txEl>
                                              <p:pRg st="1" end="1"/>
                                            </p:txEl>
                                          </p:spTgt>
                                        </p:tgtEl>
                                        <p:attrNameLst>
                                          <p:attrName>style.visibility</p:attrName>
                                        </p:attrNameLst>
                                      </p:cBhvr>
                                      <p:to>
                                        <p:strVal val="visible"/>
                                      </p:to>
                                    </p:set>
                                    <p:anim calcmode="lin" valueType="num">
                                      <p:cBhvr additive="base">
                                        <p:cTn id="23" dur="500" fill="hold"/>
                                        <p:tgtEl>
                                          <p:spTgt spid="35844">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58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35844">
                                            <p:txEl>
                                              <p:pRg st="2" end="2"/>
                                            </p:txEl>
                                          </p:spTgt>
                                        </p:tgtEl>
                                        <p:attrNameLst>
                                          <p:attrName>style.visibility</p:attrName>
                                        </p:attrNameLst>
                                      </p:cBhvr>
                                      <p:to>
                                        <p:strVal val="visible"/>
                                      </p:to>
                                    </p:set>
                                    <p:anim calcmode="lin" valueType="num">
                                      <p:cBhvr additive="base">
                                        <p:cTn id="29" dur="500" fill="hold"/>
                                        <p:tgtEl>
                                          <p:spTgt spid="35844">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58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35844">
                                            <p:txEl>
                                              <p:pRg st="3" end="3"/>
                                            </p:txEl>
                                          </p:spTgt>
                                        </p:tgtEl>
                                        <p:attrNameLst>
                                          <p:attrName>style.visibility</p:attrName>
                                        </p:attrNameLst>
                                      </p:cBhvr>
                                      <p:to>
                                        <p:strVal val="visible"/>
                                      </p:to>
                                    </p:set>
                                    <p:anim calcmode="lin" valueType="num">
                                      <p:cBhvr additive="base">
                                        <p:cTn id="35" dur="500" fill="hold"/>
                                        <p:tgtEl>
                                          <p:spTgt spid="35844">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584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35844">
                                            <p:txEl>
                                              <p:pRg st="4" end="4"/>
                                            </p:txEl>
                                          </p:spTgt>
                                        </p:tgtEl>
                                        <p:attrNameLst>
                                          <p:attrName>style.visibility</p:attrName>
                                        </p:attrNameLst>
                                      </p:cBhvr>
                                      <p:to>
                                        <p:strVal val="visible"/>
                                      </p:to>
                                    </p:set>
                                    <p:anim calcmode="lin" valueType="num">
                                      <p:cBhvr additive="base">
                                        <p:cTn id="41" dur="500" fill="hold"/>
                                        <p:tgtEl>
                                          <p:spTgt spid="35844">
                                            <p:txEl>
                                              <p:pRg st="4" end="4"/>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584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6" fill="hold" grpId="0" nodeType="clickEffect">
                                  <p:stCondLst>
                                    <p:cond delay="0"/>
                                  </p:stCondLst>
                                  <p:childTnLst>
                                    <p:set>
                                      <p:cBhvr>
                                        <p:cTn id="46" dur="1" fill="hold">
                                          <p:stCondLst>
                                            <p:cond delay="0"/>
                                          </p:stCondLst>
                                        </p:cTn>
                                        <p:tgtEl>
                                          <p:spTgt spid="35844">
                                            <p:txEl>
                                              <p:pRg st="5" end="5"/>
                                            </p:txEl>
                                          </p:spTgt>
                                        </p:tgtEl>
                                        <p:attrNameLst>
                                          <p:attrName>style.visibility</p:attrName>
                                        </p:attrNameLst>
                                      </p:cBhvr>
                                      <p:to>
                                        <p:strVal val="visible"/>
                                      </p:to>
                                    </p:set>
                                    <p:anim calcmode="lin" valueType="num">
                                      <p:cBhvr additive="base">
                                        <p:cTn id="47" dur="500" fill="hold"/>
                                        <p:tgtEl>
                                          <p:spTgt spid="35844">
                                            <p:txEl>
                                              <p:pRg st="5" end="5"/>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584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6" fill="hold" grpId="0" nodeType="clickEffect">
                                  <p:stCondLst>
                                    <p:cond delay="0"/>
                                  </p:stCondLst>
                                  <p:childTnLst>
                                    <p:set>
                                      <p:cBhvr>
                                        <p:cTn id="52" dur="1" fill="hold">
                                          <p:stCondLst>
                                            <p:cond delay="0"/>
                                          </p:stCondLst>
                                        </p:cTn>
                                        <p:tgtEl>
                                          <p:spTgt spid="35844">
                                            <p:txEl>
                                              <p:pRg st="6" end="6"/>
                                            </p:txEl>
                                          </p:spTgt>
                                        </p:tgtEl>
                                        <p:attrNameLst>
                                          <p:attrName>style.visibility</p:attrName>
                                        </p:attrNameLst>
                                      </p:cBhvr>
                                      <p:to>
                                        <p:strVal val="visible"/>
                                      </p:to>
                                    </p:set>
                                    <p:anim calcmode="lin" valueType="num">
                                      <p:cBhvr additive="base">
                                        <p:cTn id="53" dur="500" fill="hold"/>
                                        <p:tgtEl>
                                          <p:spTgt spid="35844">
                                            <p:txEl>
                                              <p:pRg st="6" end="6"/>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3584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6" fill="hold" grpId="0" nodeType="clickEffect">
                                  <p:stCondLst>
                                    <p:cond delay="0"/>
                                  </p:stCondLst>
                                  <p:childTnLst>
                                    <p:set>
                                      <p:cBhvr>
                                        <p:cTn id="58" dur="1" fill="hold">
                                          <p:stCondLst>
                                            <p:cond delay="0"/>
                                          </p:stCondLst>
                                        </p:cTn>
                                        <p:tgtEl>
                                          <p:spTgt spid="35844">
                                            <p:txEl>
                                              <p:pRg st="7" end="7"/>
                                            </p:txEl>
                                          </p:spTgt>
                                        </p:tgtEl>
                                        <p:attrNameLst>
                                          <p:attrName>style.visibility</p:attrName>
                                        </p:attrNameLst>
                                      </p:cBhvr>
                                      <p:to>
                                        <p:strVal val="visible"/>
                                      </p:to>
                                    </p:set>
                                    <p:anim calcmode="lin" valueType="num">
                                      <p:cBhvr additive="base">
                                        <p:cTn id="59" dur="500" fill="hold"/>
                                        <p:tgtEl>
                                          <p:spTgt spid="35844">
                                            <p:txEl>
                                              <p:pRg st="7" end="7"/>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584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utoUpdateAnimBg="0"/>
      <p:bldP spid="35844" grpId="0" build="p" bldLvl="2"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a:latin typeface="Tahoma" charset="0"/>
              </a:rPr>
              <a:t>The Church Went Into Apostasy</a:t>
            </a:r>
          </a:p>
        </p:txBody>
      </p:sp>
      <p:sp>
        <p:nvSpPr>
          <p:cNvPr id="36867" name="Rectangle 3"/>
          <p:cNvSpPr>
            <a:spLocks noGrp="1" noChangeArrowheads="1"/>
          </p:cNvSpPr>
          <p:nvPr>
            <p:ph type="body" sz="half" idx="1"/>
          </p:nvPr>
        </p:nvSpPr>
        <p:spPr>
          <a:xfrm>
            <a:off x="533400" y="1600200"/>
            <a:ext cx="8153400" cy="4724400"/>
          </a:xfrm>
        </p:spPr>
        <p:txBody>
          <a:bodyPr/>
          <a:lstStyle/>
          <a:p>
            <a:pPr eaLnBrk="1" hangingPunct="1">
              <a:lnSpc>
                <a:spcPct val="90000"/>
              </a:lnSpc>
            </a:pPr>
            <a:r>
              <a:rPr lang="en-US" altLang="en-US" sz="2400">
                <a:latin typeface="Tahoma" charset="0"/>
              </a:rPr>
              <a:t>Emperor Worship Mixed With Church Apostasy Led To A Leaving Of The Truth Of The Gospel</a:t>
            </a:r>
          </a:p>
          <a:p>
            <a:pPr eaLnBrk="1" hangingPunct="1">
              <a:lnSpc>
                <a:spcPct val="90000"/>
              </a:lnSpc>
            </a:pPr>
            <a:r>
              <a:rPr lang="en-US" altLang="en-US" sz="2400">
                <a:latin typeface="Tahoma" charset="0"/>
              </a:rPr>
              <a:t>175 A.D. – It Was Written That A Bishop Was Different From An Elder, One Bishop Over Elders</a:t>
            </a:r>
          </a:p>
          <a:p>
            <a:pPr eaLnBrk="1" hangingPunct="1">
              <a:lnSpc>
                <a:spcPct val="90000"/>
              </a:lnSpc>
            </a:pPr>
            <a:r>
              <a:rPr lang="en-US" altLang="en-US" sz="2400">
                <a:latin typeface="Tahoma" charset="0"/>
              </a:rPr>
              <a:t>250 A.D. – Development Of One Bishop Over Diocese</a:t>
            </a:r>
          </a:p>
          <a:p>
            <a:pPr eaLnBrk="1" hangingPunct="1">
              <a:lnSpc>
                <a:spcPct val="90000"/>
              </a:lnSpc>
            </a:pPr>
            <a:r>
              <a:rPr lang="en-US" altLang="en-US" sz="2400">
                <a:latin typeface="Tahoma" charset="0"/>
              </a:rPr>
              <a:t>606 A.D. – Boniface III – First Universal Head – Pope</a:t>
            </a:r>
          </a:p>
          <a:p>
            <a:pPr eaLnBrk="1" hangingPunct="1">
              <a:lnSpc>
                <a:spcPct val="90000"/>
              </a:lnSpc>
            </a:pPr>
            <a:r>
              <a:rPr lang="en-US" altLang="en-US" sz="2400">
                <a:latin typeface="Tahoma" charset="0"/>
              </a:rPr>
              <a:t>580 A.D. – Attempts To Add Instruments To Worship Were Rejected</a:t>
            </a:r>
          </a:p>
          <a:p>
            <a:pPr eaLnBrk="1" hangingPunct="1">
              <a:lnSpc>
                <a:spcPct val="90000"/>
              </a:lnSpc>
            </a:pPr>
            <a:r>
              <a:rPr lang="en-US" altLang="en-US" sz="2400">
                <a:latin typeface="Tahoma" charset="0"/>
              </a:rPr>
              <a:t>By 640 A.D. – Reintroduced And Accepted</a:t>
            </a:r>
          </a:p>
          <a:p>
            <a:pPr eaLnBrk="1" hangingPunct="1">
              <a:lnSpc>
                <a:spcPct val="90000"/>
              </a:lnSpc>
            </a:pPr>
            <a:r>
              <a:rPr lang="en-US" altLang="en-US" sz="2400">
                <a:latin typeface="Tahoma" charset="0"/>
              </a:rPr>
              <a:t>By 1100 – Papal Customs, e.g. Holy Water Introduced</a:t>
            </a:r>
          </a:p>
          <a:p>
            <a:pPr eaLnBrk="1" hangingPunct="1">
              <a:lnSpc>
                <a:spcPct val="90000"/>
              </a:lnSpc>
            </a:pPr>
            <a:r>
              <a:rPr lang="en-US" altLang="en-US" sz="2400">
                <a:latin typeface="Tahoma" charset="0"/>
              </a:rPr>
              <a:t>By 1200 – Baptism By Sprinkling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barn(outVertical)">
                                      <p:cBhvr>
                                        <p:cTn id="7" dur="1000"/>
                                        <p:tgtEl>
                                          <p:spTgt spid="36866"/>
                                        </p:tgtEl>
                                      </p:cBhvr>
                                    </p:animEffect>
                                  </p:childTnLst>
                                </p:cTn>
                              </p:par>
                            </p:childTnLst>
                          </p:cTn>
                        </p:par>
                        <p:par>
                          <p:cTn id="8" fill="hold" nodeType="afterGroup">
                            <p:stCondLst>
                              <p:cond delay="1000"/>
                            </p:stCondLst>
                            <p:childTnLst>
                              <p:par>
                                <p:cTn id="9" presetID="16" presetClass="entr" presetSubtype="37" fill="hold" grpId="0" nodeType="afterEffect">
                                  <p:stCondLst>
                                    <p:cond delay="0"/>
                                  </p:stCondLst>
                                  <p:childTnLst>
                                    <p:set>
                                      <p:cBhvr>
                                        <p:cTn id="10" dur="1" fill="hold">
                                          <p:stCondLst>
                                            <p:cond delay="0"/>
                                          </p:stCondLst>
                                        </p:cTn>
                                        <p:tgtEl>
                                          <p:spTgt spid="36867">
                                            <p:txEl>
                                              <p:pRg st="0" end="0"/>
                                            </p:txEl>
                                          </p:spTgt>
                                        </p:tgtEl>
                                        <p:attrNameLst>
                                          <p:attrName>style.visibility</p:attrName>
                                        </p:attrNameLst>
                                      </p:cBhvr>
                                      <p:to>
                                        <p:strVal val="visible"/>
                                      </p:to>
                                    </p:set>
                                    <p:animEffect transition="in" filter="barn(outVertical)">
                                      <p:cBhvr>
                                        <p:cTn id="11" dur="2000"/>
                                        <p:tgtEl>
                                          <p:spTgt spid="36867">
                                            <p:txEl>
                                              <p:pRg st="0" end="0"/>
                                            </p:txEl>
                                          </p:spTgt>
                                        </p:tgtEl>
                                      </p:cBhvr>
                                    </p:animEffect>
                                  </p:childTnLst>
                                </p:cTn>
                              </p:par>
                            </p:childTnLst>
                          </p:cTn>
                        </p:par>
                        <p:par>
                          <p:cTn id="12" fill="hold" nodeType="afterGroup">
                            <p:stCondLst>
                              <p:cond delay="3000"/>
                            </p:stCondLst>
                            <p:childTnLst>
                              <p:par>
                                <p:cTn id="13" presetID="16" presetClass="entr" presetSubtype="37" fill="hold" grpId="0" nodeType="afterEffect">
                                  <p:stCondLst>
                                    <p:cond delay="0"/>
                                  </p:stCondLst>
                                  <p:childTnLst>
                                    <p:set>
                                      <p:cBhvr>
                                        <p:cTn id="14" dur="1" fill="hold">
                                          <p:stCondLst>
                                            <p:cond delay="0"/>
                                          </p:stCondLst>
                                        </p:cTn>
                                        <p:tgtEl>
                                          <p:spTgt spid="36867">
                                            <p:txEl>
                                              <p:pRg st="1" end="1"/>
                                            </p:txEl>
                                          </p:spTgt>
                                        </p:tgtEl>
                                        <p:attrNameLst>
                                          <p:attrName>style.visibility</p:attrName>
                                        </p:attrNameLst>
                                      </p:cBhvr>
                                      <p:to>
                                        <p:strVal val="visible"/>
                                      </p:to>
                                    </p:set>
                                    <p:animEffect transition="in" filter="barn(outVertical)">
                                      <p:cBhvr>
                                        <p:cTn id="15" dur="2000"/>
                                        <p:tgtEl>
                                          <p:spTgt spid="36867">
                                            <p:txEl>
                                              <p:pRg st="1" end="1"/>
                                            </p:txEl>
                                          </p:spTgt>
                                        </p:tgtEl>
                                      </p:cBhvr>
                                    </p:animEffect>
                                  </p:childTnLst>
                                </p:cTn>
                              </p:par>
                            </p:childTnLst>
                          </p:cTn>
                        </p:par>
                        <p:par>
                          <p:cTn id="16" fill="hold" nodeType="afterGroup">
                            <p:stCondLst>
                              <p:cond delay="5000"/>
                            </p:stCondLst>
                            <p:childTnLst>
                              <p:par>
                                <p:cTn id="17" presetID="16" presetClass="entr" presetSubtype="37" fill="hold" grpId="0" nodeType="after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Effect transition="in" filter="barn(outVertical)">
                                      <p:cBhvr>
                                        <p:cTn id="19" dur="2000"/>
                                        <p:tgtEl>
                                          <p:spTgt spid="36867">
                                            <p:txEl>
                                              <p:pRg st="2" end="2"/>
                                            </p:txEl>
                                          </p:spTgt>
                                        </p:tgtEl>
                                      </p:cBhvr>
                                    </p:animEffect>
                                  </p:childTnLst>
                                </p:cTn>
                              </p:par>
                            </p:childTnLst>
                          </p:cTn>
                        </p:par>
                        <p:par>
                          <p:cTn id="20" fill="hold" nodeType="afterGroup">
                            <p:stCondLst>
                              <p:cond delay="7000"/>
                            </p:stCondLst>
                            <p:childTnLst>
                              <p:par>
                                <p:cTn id="21" presetID="16" presetClass="entr" presetSubtype="37" fill="hold" grpId="0" nodeType="afterEffect">
                                  <p:stCondLst>
                                    <p:cond delay="0"/>
                                  </p:stCondLst>
                                  <p:childTnLst>
                                    <p:set>
                                      <p:cBhvr>
                                        <p:cTn id="22" dur="1" fill="hold">
                                          <p:stCondLst>
                                            <p:cond delay="0"/>
                                          </p:stCondLst>
                                        </p:cTn>
                                        <p:tgtEl>
                                          <p:spTgt spid="36867">
                                            <p:txEl>
                                              <p:pRg st="3" end="3"/>
                                            </p:txEl>
                                          </p:spTgt>
                                        </p:tgtEl>
                                        <p:attrNameLst>
                                          <p:attrName>style.visibility</p:attrName>
                                        </p:attrNameLst>
                                      </p:cBhvr>
                                      <p:to>
                                        <p:strVal val="visible"/>
                                      </p:to>
                                    </p:set>
                                    <p:animEffect transition="in" filter="barn(outVertical)">
                                      <p:cBhvr>
                                        <p:cTn id="23" dur="2000"/>
                                        <p:tgtEl>
                                          <p:spTgt spid="36867">
                                            <p:txEl>
                                              <p:pRg st="3" end="3"/>
                                            </p:txEl>
                                          </p:spTgt>
                                        </p:tgtEl>
                                      </p:cBhvr>
                                    </p:animEffect>
                                  </p:childTnLst>
                                </p:cTn>
                              </p:par>
                            </p:childTnLst>
                          </p:cTn>
                        </p:par>
                        <p:par>
                          <p:cTn id="24" fill="hold" nodeType="afterGroup">
                            <p:stCondLst>
                              <p:cond delay="9000"/>
                            </p:stCondLst>
                            <p:childTnLst>
                              <p:par>
                                <p:cTn id="25" presetID="16" presetClass="entr" presetSubtype="37" fill="hold" grpId="0" nodeType="afterEffect">
                                  <p:stCondLst>
                                    <p:cond delay="0"/>
                                  </p:stCondLst>
                                  <p:childTnLst>
                                    <p:set>
                                      <p:cBhvr>
                                        <p:cTn id="26" dur="1" fill="hold">
                                          <p:stCondLst>
                                            <p:cond delay="0"/>
                                          </p:stCondLst>
                                        </p:cTn>
                                        <p:tgtEl>
                                          <p:spTgt spid="36867">
                                            <p:txEl>
                                              <p:pRg st="4" end="4"/>
                                            </p:txEl>
                                          </p:spTgt>
                                        </p:tgtEl>
                                        <p:attrNameLst>
                                          <p:attrName>style.visibility</p:attrName>
                                        </p:attrNameLst>
                                      </p:cBhvr>
                                      <p:to>
                                        <p:strVal val="visible"/>
                                      </p:to>
                                    </p:set>
                                    <p:animEffect transition="in" filter="barn(outVertical)">
                                      <p:cBhvr>
                                        <p:cTn id="27" dur="2000"/>
                                        <p:tgtEl>
                                          <p:spTgt spid="36867">
                                            <p:txEl>
                                              <p:pRg st="4" end="4"/>
                                            </p:txEl>
                                          </p:spTgt>
                                        </p:tgtEl>
                                      </p:cBhvr>
                                    </p:animEffect>
                                  </p:childTnLst>
                                </p:cTn>
                              </p:par>
                            </p:childTnLst>
                          </p:cTn>
                        </p:par>
                        <p:par>
                          <p:cTn id="28" fill="hold" nodeType="afterGroup">
                            <p:stCondLst>
                              <p:cond delay="11000"/>
                            </p:stCondLst>
                            <p:childTnLst>
                              <p:par>
                                <p:cTn id="29" presetID="16" presetClass="entr" presetSubtype="37" fill="hold" grpId="0" nodeType="afterEffect">
                                  <p:stCondLst>
                                    <p:cond delay="0"/>
                                  </p:stCondLst>
                                  <p:childTnLst>
                                    <p:set>
                                      <p:cBhvr>
                                        <p:cTn id="30" dur="1" fill="hold">
                                          <p:stCondLst>
                                            <p:cond delay="0"/>
                                          </p:stCondLst>
                                        </p:cTn>
                                        <p:tgtEl>
                                          <p:spTgt spid="36867">
                                            <p:txEl>
                                              <p:pRg st="5" end="5"/>
                                            </p:txEl>
                                          </p:spTgt>
                                        </p:tgtEl>
                                        <p:attrNameLst>
                                          <p:attrName>style.visibility</p:attrName>
                                        </p:attrNameLst>
                                      </p:cBhvr>
                                      <p:to>
                                        <p:strVal val="visible"/>
                                      </p:to>
                                    </p:set>
                                    <p:animEffect transition="in" filter="barn(outVertical)">
                                      <p:cBhvr>
                                        <p:cTn id="31" dur="2000"/>
                                        <p:tgtEl>
                                          <p:spTgt spid="36867">
                                            <p:txEl>
                                              <p:pRg st="5" end="5"/>
                                            </p:txEl>
                                          </p:spTgt>
                                        </p:tgtEl>
                                      </p:cBhvr>
                                    </p:animEffect>
                                  </p:childTnLst>
                                </p:cTn>
                              </p:par>
                            </p:childTnLst>
                          </p:cTn>
                        </p:par>
                        <p:par>
                          <p:cTn id="32" fill="hold" nodeType="afterGroup">
                            <p:stCondLst>
                              <p:cond delay="13000"/>
                            </p:stCondLst>
                            <p:childTnLst>
                              <p:par>
                                <p:cTn id="33" presetID="16" presetClass="entr" presetSubtype="37" fill="hold" grpId="0" nodeType="afterEffect">
                                  <p:stCondLst>
                                    <p:cond delay="0"/>
                                  </p:stCondLst>
                                  <p:childTnLst>
                                    <p:set>
                                      <p:cBhvr>
                                        <p:cTn id="34" dur="1" fill="hold">
                                          <p:stCondLst>
                                            <p:cond delay="0"/>
                                          </p:stCondLst>
                                        </p:cTn>
                                        <p:tgtEl>
                                          <p:spTgt spid="36867">
                                            <p:txEl>
                                              <p:pRg st="6" end="6"/>
                                            </p:txEl>
                                          </p:spTgt>
                                        </p:tgtEl>
                                        <p:attrNameLst>
                                          <p:attrName>style.visibility</p:attrName>
                                        </p:attrNameLst>
                                      </p:cBhvr>
                                      <p:to>
                                        <p:strVal val="visible"/>
                                      </p:to>
                                    </p:set>
                                    <p:animEffect transition="in" filter="barn(outVertical)">
                                      <p:cBhvr>
                                        <p:cTn id="35" dur="2000"/>
                                        <p:tgtEl>
                                          <p:spTgt spid="36867">
                                            <p:txEl>
                                              <p:pRg st="6" end="6"/>
                                            </p:txEl>
                                          </p:spTgt>
                                        </p:tgtEl>
                                      </p:cBhvr>
                                    </p:animEffect>
                                  </p:childTnLst>
                                </p:cTn>
                              </p:par>
                            </p:childTnLst>
                          </p:cTn>
                        </p:par>
                        <p:par>
                          <p:cTn id="36" fill="hold" nodeType="afterGroup">
                            <p:stCondLst>
                              <p:cond delay="15000"/>
                            </p:stCondLst>
                            <p:childTnLst>
                              <p:par>
                                <p:cTn id="37" presetID="16" presetClass="entr" presetSubtype="37" fill="hold" grpId="0" nodeType="afterEffect">
                                  <p:stCondLst>
                                    <p:cond delay="0"/>
                                  </p:stCondLst>
                                  <p:childTnLst>
                                    <p:set>
                                      <p:cBhvr>
                                        <p:cTn id="38" dur="1" fill="hold">
                                          <p:stCondLst>
                                            <p:cond delay="0"/>
                                          </p:stCondLst>
                                        </p:cTn>
                                        <p:tgtEl>
                                          <p:spTgt spid="36867">
                                            <p:txEl>
                                              <p:pRg st="7" end="7"/>
                                            </p:txEl>
                                          </p:spTgt>
                                        </p:tgtEl>
                                        <p:attrNameLst>
                                          <p:attrName>style.visibility</p:attrName>
                                        </p:attrNameLst>
                                      </p:cBhvr>
                                      <p:to>
                                        <p:strVal val="visible"/>
                                      </p:to>
                                    </p:set>
                                    <p:animEffect transition="in" filter="barn(outVertical)">
                                      <p:cBhvr>
                                        <p:cTn id="39" dur="2000"/>
                                        <p:tgtEl>
                                          <p:spTgt spid="368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utoUpdateAnimBg="0"/>
      <p:bldP spid="36867"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33400" y="304800"/>
            <a:ext cx="7924800" cy="1447800"/>
          </a:xfrm>
        </p:spPr>
        <p:txBody>
          <a:bodyPr/>
          <a:lstStyle/>
          <a:p>
            <a:pPr eaLnBrk="1" hangingPunct="1"/>
            <a:r>
              <a:rPr lang="en-US" altLang="en-US">
                <a:latin typeface="Tahoma" charset="0"/>
              </a:rPr>
              <a:t>The Johannes Gutenberg Printing Press - 1454</a:t>
            </a:r>
          </a:p>
        </p:txBody>
      </p:sp>
      <p:graphicFrame>
        <p:nvGraphicFramePr>
          <p:cNvPr id="37891" name="Object 3"/>
          <p:cNvGraphicFramePr>
            <a:graphicFrameLocks noChangeAspect="1"/>
          </p:cNvGraphicFramePr>
          <p:nvPr/>
        </p:nvGraphicFramePr>
        <p:xfrm>
          <a:off x="80963" y="1828800"/>
          <a:ext cx="3424237" cy="4286250"/>
        </p:xfrm>
        <a:graphic>
          <a:graphicData uri="http://schemas.openxmlformats.org/presentationml/2006/ole">
            <mc:AlternateContent xmlns:mc="http://schemas.openxmlformats.org/markup-compatibility/2006">
              <mc:Choice xmlns:v="urn:schemas-microsoft-com:vml" Requires="v">
                <p:oleObj spid="_x0000_s3078" name="Photo Editor Photo" r:id="rId4" imgW="4761905" imgH="5961905" progId="MSPhotoEd.3">
                  <p:embed/>
                </p:oleObj>
              </mc:Choice>
              <mc:Fallback>
                <p:oleObj name="Photo Editor Photo" r:id="rId4" imgW="4761905" imgH="5961905"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828800"/>
                        <a:ext cx="3424237"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2" name="Object 4"/>
          <p:cNvGraphicFramePr>
            <a:graphicFrameLocks noChangeAspect="1"/>
          </p:cNvGraphicFramePr>
          <p:nvPr/>
        </p:nvGraphicFramePr>
        <p:xfrm>
          <a:off x="5462588" y="1828800"/>
          <a:ext cx="3443287" cy="3886200"/>
        </p:xfrm>
        <a:graphic>
          <a:graphicData uri="http://schemas.openxmlformats.org/presentationml/2006/ole">
            <mc:AlternateContent xmlns:mc="http://schemas.openxmlformats.org/markup-compatibility/2006">
              <mc:Choice xmlns:v="urn:schemas-microsoft-com:vml" Requires="v">
                <p:oleObj spid="_x0000_s3079" name="Photo Editor Photo" r:id="rId6" imgW="7876190" imgH="8888066" progId="MSPhotoEd.3">
                  <p:embed/>
                </p:oleObj>
              </mc:Choice>
              <mc:Fallback>
                <p:oleObj name="Photo Editor Photo" r:id="rId6" imgW="7876190" imgH="8888066"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2588" y="1828800"/>
                        <a:ext cx="3443287"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893" name="Text Box 5"/>
          <p:cNvSpPr txBox="1">
            <a:spLocks noChangeArrowheads="1"/>
          </p:cNvSpPr>
          <p:nvPr/>
        </p:nvSpPr>
        <p:spPr bwMode="auto">
          <a:xfrm>
            <a:off x="3505200" y="1992313"/>
            <a:ext cx="1828800"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FontTx/>
              <a:buChar char="•"/>
            </a:pPr>
            <a:r>
              <a:rPr lang="en-US" altLang="en-US" sz="2600">
                <a:latin typeface="Tahoma" charset="0"/>
              </a:rPr>
              <a:t>Arguably History’s Greatest Invention</a:t>
            </a:r>
          </a:p>
          <a:p>
            <a:pPr eaLnBrk="1" hangingPunct="1">
              <a:lnSpc>
                <a:spcPct val="90000"/>
              </a:lnSpc>
              <a:spcBef>
                <a:spcPct val="20000"/>
              </a:spcBef>
              <a:buFontTx/>
              <a:buChar char="•"/>
            </a:pPr>
            <a:r>
              <a:rPr lang="en-US" altLang="en-US" sz="2600">
                <a:latin typeface="Tahoma" charset="0"/>
              </a:rPr>
              <a:t>Produced </a:t>
            </a:r>
            <a:br>
              <a:rPr lang="en-US" altLang="en-US" sz="2600">
                <a:latin typeface="Tahoma" charset="0"/>
              </a:rPr>
            </a:br>
            <a:r>
              <a:rPr lang="en-US" altLang="en-US" sz="2600">
                <a:latin typeface="Tahoma" charset="0"/>
              </a:rPr>
              <a:t>In Mainz, Germany</a:t>
            </a:r>
          </a:p>
          <a:p>
            <a:pPr eaLnBrk="1" hangingPunct="1">
              <a:lnSpc>
                <a:spcPct val="90000"/>
              </a:lnSpc>
              <a:spcBef>
                <a:spcPct val="20000"/>
              </a:spcBef>
              <a:buFontTx/>
              <a:buChar char="•"/>
            </a:pPr>
            <a:r>
              <a:rPr lang="en-US" altLang="en-US" sz="2600">
                <a:latin typeface="Tahoma" charset="0"/>
              </a:rPr>
              <a:t>First </a:t>
            </a:r>
            <a:br>
              <a:rPr lang="en-US" altLang="en-US" sz="2600">
                <a:latin typeface="Tahoma" charset="0"/>
              </a:rPr>
            </a:br>
            <a:r>
              <a:rPr lang="en-US" altLang="en-US" sz="2600">
                <a:latin typeface="Tahoma" charset="0"/>
              </a:rPr>
              <a:t>Produced Book:    The Bible</a:t>
            </a:r>
            <a:endParaRPr lang="en-US" altLang="en-US" sz="26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2000"/>
                                        <p:tgtEl>
                                          <p:spTgt spid="37890"/>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fade">
                                      <p:cBhvr>
                                        <p:cTn id="11" dur="2000"/>
                                        <p:tgtEl>
                                          <p:spTgt spid="37891"/>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fade">
                                      <p:cBhvr>
                                        <p:cTn id="15" dur="2000"/>
                                        <p:tgtEl>
                                          <p:spTgt spid="37892"/>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7893"/>
                                        </p:tgtEl>
                                        <p:attrNameLst>
                                          <p:attrName>style.visibility</p:attrName>
                                        </p:attrNameLst>
                                      </p:cBhvr>
                                      <p:to>
                                        <p:strVal val="visible"/>
                                      </p:to>
                                    </p:set>
                                    <p:animEffect transition="in" filter="fade">
                                      <p:cBhvr>
                                        <p:cTn id="19" dur="20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974</TotalTime>
  <Words>3251</Words>
  <Application>Microsoft Macintosh PowerPoint</Application>
  <PresentationFormat>On-screen Show (4:3)</PresentationFormat>
  <Paragraphs>248</Paragraphs>
  <Slides>39</Slides>
  <Notes>39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7" baseType="lpstr">
      <vt:lpstr>Arial</vt:lpstr>
      <vt:lpstr>Calibri</vt:lpstr>
      <vt:lpstr>Tahoma</vt:lpstr>
      <vt:lpstr>Arial Unicode MS</vt:lpstr>
      <vt:lpstr>Times New Roman</vt:lpstr>
      <vt:lpstr>Wingdings</vt:lpstr>
      <vt:lpstr>Default Design</vt:lpstr>
      <vt:lpstr>Microsoft Photo Editor 3.0 Photo</vt:lpstr>
      <vt:lpstr>Reasons To Study  Church History</vt:lpstr>
      <vt:lpstr>PowerPoint Presentation</vt:lpstr>
      <vt:lpstr>PowerPoint Presentation</vt:lpstr>
      <vt:lpstr>PowerPoint Presentation</vt:lpstr>
      <vt:lpstr>On That Day Of Pentecost</vt:lpstr>
      <vt:lpstr>The Kingdom/Church Under Operation In The 1st Century</vt:lpstr>
      <vt:lpstr>PowerPoint Presentation</vt:lpstr>
      <vt:lpstr>The Church Went Into Apostasy</vt:lpstr>
      <vt:lpstr>The Johannes Gutenberg Printing Press - 1454</vt:lpstr>
      <vt:lpstr>The Protestant Reformation 1500-1800</vt:lpstr>
      <vt:lpstr>Restoration In The Americas</vt:lpstr>
      <vt:lpstr>Early Conversions Among African-American Culture</vt:lpstr>
      <vt:lpstr>The Slave Culture Worshipped With The Whites In Many Locations</vt:lpstr>
      <vt:lpstr>Early Preachers Evangelized Among African-Americans</vt:lpstr>
      <vt:lpstr>At Cane Ridge, Kentucky The Slaves Sat In The Gallery Of The Church</vt:lpstr>
      <vt:lpstr>A Freed Slave By The Name Of Alexander Campbell</vt:lpstr>
      <vt:lpstr>Preaching Among African-Americans Was Not Always Welcomed In Some Locations</vt:lpstr>
      <vt:lpstr>Many Plantation Owners Believed The Gospel Should Be Taught To Their Slaves </vt:lpstr>
      <vt:lpstr>PowerPoint Presentation</vt:lpstr>
      <vt:lpstr>PowerPoint Presentation</vt:lpstr>
      <vt:lpstr>George Ricks Cemetery &amp; Grave</vt:lpstr>
      <vt:lpstr>PowerPoint Presentation</vt:lpstr>
      <vt:lpstr>The Evangelism Of “Old Dick”</vt:lpstr>
      <vt:lpstr>How White Brethren Viewed Slavery</vt:lpstr>
      <vt:lpstr>Numerous African American Congregations Had Early Beginnings</vt:lpstr>
      <vt:lpstr>Records Of Early African-American Preachers &amp; Their Works Are Sketchy</vt:lpstr>
      <vt:lpstr>Before, During The Civil War &amp; Years Of Reconstruction</vt:lpstr>
      <vt:lpstr>S.R. Cassius</vt:lpstr>
      <vt:lpstr>S.R. Cassius</vt:lpstr>
      <vt:lpstr>G.P. Bowser</vt:lpstr>
      <vt:lpstr>G.P. Bowser</vt:lpstr>
      <vt:lpstr>PowerPoint Presentation</vt:lpstr>
      <vt:lpstr>Marshall Keeble: Evangelist</vt:lpstr>
      <vt:lpstr>Marshall Keeble: Evangelist</vt:lpstr>
      <vt:lpstr>Marshall Keeble: Evangelist</vt:lpstr>
      <vt:lpstr>PowerPoint Presentation</vt:lpstr>
      <vt:lpstr>Marshall Keeble: Evangelist</vt:lpstr>
      <vt:lpstr>Marshall Keeble: Evangelist</vt:lpstr>
      <vt:lpstr>PowerPoint Presentation</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Conversions Among African-American Culture</dc:title>
  <dc:creator>SCOTT HARP</dc:creator>
  <cp:lastModifiedBy>Scott Harp</cp:lastModifiedBy>
  <cp:revision>38</cp:revision>
  <dcterms:created xsi:type="dcterms:W3CDTF">2006-07-12T00:22:32Z</dcterms:created>
  <dcterms:modified xsi:type="dcterms:W3CDTF">2018-01-15T14:16:34Z</dcterms:modified>
</cp:coreProperties>
</file>